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7"/>
  </p:notesMasterIdLst>
  <p:sldIdLst>
    <p:sldId id="257" r:id="rId2"/>
    <p:sldId id="276" r:id="rId3"/>
    <p:sldId id="279" r:id="rId4"/>
    <p:sldId id="277" r:id="rId5"/>
    <p:sldId id="258" r:id="rId6"/>
    <p:sldId id="259" r:id="rId7"/>
    <p:sldId id="260" r:id="rId8"/>
    <p:sldId id="280" r:id="rId9"/>
    <p:sldId id="282" r:id="rId10"/>
    <p:sldId id="283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8" r:id="rId26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64A7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221"/>
  </p:normalViewPr>
  <p:slideViewPr>
    <p:cSldViewPr snapToGrid="0" snapToObjects="1">
      <p:cViewPr varScale="1">
        <p:scale>
          <a:sx n="67" d="100"/>
          <a:sy n="67" d="100"/>
        </p:scale>
        <p:origin x="67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21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EEF67-AA3A-DB41-B9DC-4E0F3A3B493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FA852-F1F8-484D-817A-D8A31CA95A2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834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FA852-F1F8-484D-817A-D8A31CA95A27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017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FA852-F1F8-484D-817A-D8A31CA95A27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9655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FA852-F1F8-484D-817A-D8A31CA95A27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195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7FA852-F1F8-484D-817A-D8A31CA95A27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50441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1031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1650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1371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792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819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481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152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80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53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118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5328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647DD-D1F3-D14E-BB06-56130967C340}" type="datetimeFigureOut">
              <a:rPr lang="es-ES_tradnl" smtClean="0"/>
              <a:t>21/06/2017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DBC34-4889-274D-8FC8-D24062F22E6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131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microsoft.com/office/2007/relationships/hdphoto" Target="../media/hdphoto3.wdp"/><Relationship Id="rId10" Type="http://schemas.openxmlformats.org/officeDocument/2006/relationships/image" Target="../media/image3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emf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8424197" y="5570056"/>
            <a:ext cx="2813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Dr. Julio Herminio Pimienta Prieto</a:t>
            </a:r>
          </a:p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Subsecretario de Educación Básica</a:t>
            </a:r>
          </a:p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julio.pimienta@tamaulipas.gob.mx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569381" y="5319714"/>
            <a:ext cx="2705101" cy="931863"/>
            <a:chOff x="5400675" y="4076700"/>
            <a:chExt cx="3200400" cy="1116013"/>
          </a:xfrm>
        </p:grpSpPr>
        <p:grpSp>
          <p:nvGrpSpPr>
            <p:cNvPr id="9" name="Grupo 7"/>
            <p:cNvGrpSpPr>
              <a:grpSpLocks/>
            </p:cNvGrpSpPr>
            <p:nvPr/>
          </p:nvGrpSpPr>
          <p:grpSpPr bwMode="auto">
            <a:xfrm>
              <a:off x="5400675" y="4718050"/>
              <a:ext cx="3200400" cy="474663"/>
              <a:chOff x="5761393" y="6338748"/>
              <a:chExt cx="3146728" cy="499780"/>
            </a:xfrm>
          </p:grpSpPr>
          <p:pic>
            <p:nvPicPr>
              <p:cNvPr id="13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CuadroTexto 13"/>
              <p:cNvSpPr txBox="1"/>
              <p:nvPr/>
            </p:nvSpPr>
            <p:spPr>
              <a:xfrm>
                <a:off x="6532466" y="6338748"/>
                <a:ext cx="2375655" cy="38810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b="1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10" name="Grupo 14"/>
            <p:cNvGrpSpPr>
              <a:grpSpLocks/>
            </p:cNvGrpSpPr>
            <p:nvPr/>
          </p:nvGrpSpPr>
          <p:grpSpPr bwMode="auto">
            <a:xfrm>
              <a:off x="5421313" y="4076700"/>
              <a:ext cx="2933700" cy="639763"/>
              <a:chOff x="5979089" y="3973800"/>
              <a:chExt cx="2657606" cy="638961"/>
            </a:xfrm>
          </p:grpSpPr>
          <p:pic>
            <p:nvPicPr>
              <p:cNvPr id="11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638961" cy="638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6611852" y="4095885"/>
                <a:ext cx="2024843" cy="368136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b="1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400" b="1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400" b="1" dirty="0">
                  <a:solidFill>
                    <a:schemeClr val="accent1">
                      <a:lumMod val="50000"/>
                    </a:schemeClr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CuadroTexto 14"/>
          <p:cNvSpPr txBox="1"/>
          <p:nvPr/>
        </p:nvSpPr>
        <p:spPr>
          <a:xfrm>
            <a:off x="540749" y="1223472"/>
            <a:ext cx="11051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Normal" panose="00000505000000000000" pitchFamily="50" charset="0"/>
              </a:rPr>
              <a:t>CONFERENCIA</a:t>
            </a:r>
          </a:p>
          <a:p>
            <a:pPr algn="ctr"/>
            <a:endParaRPr lang="es-MX" sz="1200" dirty="0">
              <a:solidFill>
                <a:schemeClr val="accent1">
                  <a:lumMod val="50000"/>
                </a:schemeClr>
              </a:solidFill>
              <a:latin typeface="Novecento wide Normal" panose="00000505000000000000" pitchFamily="50" charset="0"/>
            </a:endParaRP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Book" panose="00000405000000000000" pitchFamily="50" charset="0"/>
              </a:rPr>
              <a:t>“Política Educativa.</a:t>
            </a: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Book" panose="00000405000000000000" pitchFamily="50" charset="0"/>
              </a:rPr>
              <a:t>El Modelo Educativo de Tamaulipas”</a:t>
            </a:r>
            <a:endParaRPr lang="es-MX" sz="3200" dirty="0">
              <a:solidFill>
                <a:schemeClr val="accent1">
                  <a:lumMod val="50000"/>
                </a:schemeClr>
              </a:solidFill>
              <a:latin typeface="Novecento wide Book" panose="00000405000000000000" pitchFamily="50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732" y="2867692"/>
            <a:ext cx="4101447" cy="276251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pic>
        <p:nvPicPr>
          <p:cNvPr id="1026" name="Picture 2" descr="Resultado de imagen para logos up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305" y="0"/>
            <a:ext cx="1649391" cy="120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00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8609014" y="2524125"/>
            <a:ext cx="9156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 b="1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¿Qué?</a:t>
            </a:r>
          </a:p>
        </p:txBody>
      </p:sp>
      <p:sp>
        <p:nvSpPr>
          <p:cNvPr id="5" name="25 Redondear rectángulo de esquina del mismo lado"/>
          <p:cNvSpPr>
            <a:spLocks/>
          </p:cNvSpPr>
          <p:nvPr/>
        </p:nvSpPr>
        <p:spPr bwMode="auto">
          <a:xfrm>
            <a:off x="3336925" y="1746250"/>
            <a:ext cx="1944688" cy="520700"/>
          </a:xfrm>
          <a:custGeom>
            <a:avLst/>
            <a:gdLst>
              <a:gd name="T0" fmla="*/ 86811 w 1944216"/>
              <a:gd name="T1" fmla="*/ 0 h 520477"/>
              <a:gd name="T2" fmla="*/ 1858821 w 1944216"/>
              <a:gd name="T3" fmla="*/ 0 h 520477"/>
              <a:gd name="T4" fmla="*/ 1945632 w 1944216"/>
              <a:gd name="T5" fmla="*/ 86859 h 520477"/>
              <a:gd name="T6" fmla="*/ 1945632 w 1944216"/>
              <a:gd name="T7" fmla="*/ 521146 h 520477"/>
              <a:gd name="T8" fmla="*/ 1945632 w 1944216"/>
              <a:gd name="T9" fmla="*/ 521146 h 520477"/>
              <a:gd name="T10" fmla="*/ 0 w 1944216"/>
              <a:gd name="T11" fmla="*/ 521146 h 520477"/>
              <a:gd name="T12" fmla="*/ 0 w 1944216"/>
              <a:gd name="T13" fmla="*/ 521146 h 520477"/>
              <a:gd name="T14" fmla="*/ 0 w 1944216"/>
              <a:gd name="T15" fmla="*/ 86859 h 520477"/>
              <a:gd name="T16" fmla="*/ 86811 w 1944216"/>
              <a:gd name="T17" fmla="*/ 0 h 5204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44216"/>
              <a:gd name="T28" fmla="*/ 0 h 520477"/>
              <a:gd name="T29" fmla="*/ 1944216 w 1944216"/>
              <a:gd name="T30" fmla="*/ 520477 h 5204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44216" h="520477">
                <a:moveTo>
                  <a:pt x="86748" y="0"/>
                </a:moveTo>
                <a:lnTo>
                  <a:pt x="1857468" y="0"/>
                </a:lnTo>
                <a:cubicBezTo>
                  <a:pt x="1905378" y="0"/>
                  <a:pt x="1944216" y="38838"/>
                  <a:pt x="1944216" y="86748"/>
                </a:cubicBezTo>
                <a:lnTo>
                  <a:pt x="1944216" y="520477"/>
                </a:lnTo>
                <a:lnTo>
                  <a:pt x="0" y="520477"/>
                </a:lnTo>
                <a:lnTo>
                  <a:pt x="0" y="86748"/>
                </a:lnTo>
                <a:cubicBezTo>
                  <a:pt x="0" y="38838"/>
                  <a:pt x="38838" y="0"/>
                  <a:pt x="86748" y="0"/>
                </a:cubicBezTo>
                <a:close/>
              </a:path>
            </a:pathLst>
          </a:custGeom>
          <a:solidFill>
            <a:srgbClr val="97C93D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s-MX" b="1" dirty="0">
                <a:solidFill>
                  <a:srgbClr val="0064A7"/>
                </a:solidFill>
                <a:latin typeface="Helvetica Neue" charset="0"/>
                <a:ea typeface="Helvetica Neue" charset="0"/>
                <a:cs typeface="Helvetica Neue" charset="0"/>
              </a:rPr>
              <a:t>Problema</a:t>
            </a:r>
          </a:p>
        </p:txBody>
      </p:sp>
      <p:sp>
        <p:nvSpPr>
          <p:cNvPr id="6" name="34 Redondear rectángulo de esquina del mismo lado"/>
          <p:cNvSpPr>
            <a:spLocks/>
          </p:cNvSpPr>
          <p:nvPr/>
        </p:nvSpPr>
        <p:spPr bwMode="auto">
          <a:xfrm>
            <a:off x="6569075" y="1746250"/>
            <a:ext cx="1943100" cy="520700"/>
          </a:xfrm>
          <a:custGeom>
            <a:avLst/>
            <a:gdLst>
              <a:gd name="T0" fmla="*/ 86598 w 1944216"/>
              <a:gd name="T1" fmla="*/ 0 h 520477"/>
              <a:gd name="T2" fmla="*/ 1854271 w 1944216"/>
              <a:gd name="T3" fmla="*/ 0 h 520477"/>
              <a:gd name="T4" fmla="*/ 1940870 w 1944216"/>
              <a:gd name="T5" fmla="*/ 86859 h 520477"/>
              <a:gd name="T6" fmla="*/ 1940870 w 1944216"/>
              <a:gd name="T7" fmla="*/ 521146 h 520477"/>
              <a:gd name="T8" fmla="*/ 1940870 w 1944216"/>
              <a:gd name="T9" fmla="*/ 521146 h 520477"/>
              <a:gd name="T10" fmla="*/ 0 w 1944216"/>
              <a:gd name="T11" fmla="*/ 521146 h 520477"/>
              <a:gd name="T12" fmla="*/ 0 w 1944216"/>
              <a:gd name="T13" fmla="*/ 521146 h 520477"/>
              <a:gd name="T14" fmla="*/ 0 w 1944216"/>
              <a:gd name="T15" fmla="*/ 86859 h 520477"/>
              <a:gd name="T16" fmla="*/ 86598 w 1944216"/>
              <a:gd name="T17" fmla="*/ 0 h 5204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944216"/>
              <a:gd name="T28" fmla="*/ 0 h 520477"/>
              <a:gd name="T29" fmla="*/ 1944216 w 1944216"/>
              <a:gd name="T30" fmla="*/ 520477 h 5204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944216" h="520477">
                <a:moveTo>
                  <a:pt x="86748" y="0"/>
                </a:moveTo>
                <a:lnTo>
                  <a:pt x="1857468" y="0"/>
                </a:lnTo>
                <a:cubicBezTo>
                  <a:pt x="1905378" y="0"/>
                  <a:pt x="1944216" y="38838"/>
                  <a:pt x="1944216" y="86748"/>
                </a:cubicBezTo>
                <a:lnTo>
                  <a:pt x="1944216" y="520477"/>
                </a:lnTo>
                <a:lnTo>
                  <a:pt x="0" y="520477"/>
                </a:lnTo>
                <a:lnTo>
                  <a:pt x="0" y="86748"/>
                </a:lnTo>
                <a:cubicBezTo>
                  <a:pt x="0" y="38838"/>
                  <a:pt x="38838" y="0"/>
                  <a:pt x="86748" y="0"/>
                </a:cubicBezTo>
                <a:close/>
              </a:path>
            </a:pathLst>
          </a:custGeom>
          <a:solidFill>
            <a:srgbClr val="97C93D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r>
              <a:rPr lang="es-MX" b="1" dirty="0">
                <a:solidFill>
                  <a:srgbClr val="0064A7"/>
                </a:solidFill>
                <a:latin typeface="Helvetica Neue" charset="0"/>
                <a:ea typeface="Helvetica Neue" charset="0"/>
                <a:cs typeface="Helvetica Neue" charset="0"/>
              </a:rPr>
              <a:t>Competencia</a:t>
            </a:r>
          </a:p>
        </p:txBody>
      </p:sp>
      <p:sp>
        <p:nvSpPr>
          <p:cNvPr id="7" name="29 Flecha izquierda y derecha"/>
          <p:cNvSpPr>
            <a:spLocks noChangeArrowheads="1"/>
          </p:cNvSpPr>
          <p:nvPr/>
        </p:nvSpPr>
        <p:spPr bwMode="auto">
          <a:xfrm>
            <a:off x="5392738" y="1895475"/>
            <a:ext cx="1071562" cy="260350"/>
          </a:xfrm>
          <a:prstGeom prst="leftRightArrow">
            <a:avLst>
              <a:gd name="adj1" fmla="val 50000"/>
              <a:gd name="adj2" fmla="val 49962"/>
            </a:avLst>
          </a:prstGeom>
          <a:solidFill>
            <a:srgbClr val="97C93D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MX" altLang="es-MX" sz="1800">
              <a:solidFill>
                <a:srgbClr val="FFFFFF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9020175" y="3538538"/>
            <a:ext cx="11208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ES" altLang="en-US" sz="1800" b="1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¿Cómo?</a:t>
            </a:r>
          </a:p>
        </p:txBody>
      </p:sp>
      <p:sp>
        <p:nvSpPr>
          <p:cNvPr id="9" name="41 Rectángulo redondeado"/>
          <p:cNvSpPr>
            <a:spLocks noChangeArrowheads="1"/>
          </p:cNvSpPr>
          <p:nvPr/>
        </p:nvSpPr>
        <p:spPr bwMode="auto">
          <a:xfrm>
            <a:off x="5208589" y="2686050"/>
            <a:ext cx="1431925" cy="433388"/>
          </a:xfrm>
          <a:prstGeom prst="roundRect">
            <a:avLst>
              <a:gd name="adj" fmla="val 16667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algn="ctr" eaLnBrk="1" hangingPunct="1">
              <a:defRPr/>
            </a:pPr>
            <a:r>
              <a:rPr lang="es-MX" sz="1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Resultados de Aprendizaje</a:t>
            </a:r>
          </a:p>
        </p:txBody>
      </p:sp>
      <p:cxnSp>
        <p:nvCxnSpPr>
          <p:cNvPr id="10" name="Straight Arrow Connector 24"/>
          <p:cNvCxnSpPr>
            <a:cxnSpLocks noChangeAspect="1"/>
            <a:stCxn id="7" idx="5"/>
            <a:endCxn id="9" idx="0"/>
          </p:cNvCxnSpPr>
          <p:nvPr/>
        </p:nvCxnSpPr>
        <p:spPr bwMode="auto">
          <a:xfrm flipH="1">
            <a:off x="5924551" y="2090738"/>
            <a:ext cx="3175" cy="595312"/>
          </a:xfrm>
          <a:prstGeom prst="straightConnector1">
            <a:avLst/>
          </a:prstGeom>
          <a:noFill/>
          <a:ln w="50800">
            <a:solidFill>
              <a:srgbClr val="97C93D"/>
            </a:solidFill>
            <a:round/>
            <a:headEnd type="none" w="lg" len="sm"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80"/>
          <p:cNvCxnSpPr>
            <a:cxnSpLocks noChangeAspect="1"/>
            <a:endCxn id="9" idx="2"/>
          </p:cNvCxnSpPr>
          <p:nvPr/>
        </p:nvCxnSpPr>
        <p:spPr bwMode="auto">
          <a:xfrm flipV="1">
            <a:off x="5924551" y="3119438"/>
            <a:ext cx="1" cy="715962"/>
          </a:xfrm>
          <a:prstGeom prst="straightConnector1">
            <a:avLst/>
          </a:prstGeom>
          <a:noFill/>
          <a:ln w="50800">
            <a:solidFill>
              <a:srgbClr val="97C93D"/>
            </a:solidFill>
            <a:round/>
            <a:headEnd type="none" w="lg" len="sm"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Agrupar 22"/>
          <p:cNvGrpSpPr>
            <a:grpSpLocks/>
          </p:cNvGrpSpPr>
          <p:nvPr/>
        </p:nvGrpSpPr>
        <p:grpSpPr bwMode="auto">
          <a:xfrm>
            <a:off x="2905125" y="3538538"/>
            <a:ext cx="5975350" cy="2690812"/>
            <a:chOff x="1380581" y="2980330"/>
            <a:chExt cx="5976664" cy="3184974"/>
          </a:xfrm>
        </p:grpSpPr>
        <p:cxnSp>
          <p:nvCxnSpPr>
            <p:cNvPr id="13" name="Conector curvado 10"/>
            <p:cNvCxnSpPr>
              <a:cxnSpLocks noChangeShapeType="1"/>
              <a:endCxn id="16" idx="2"/>
            </p:cNvCxnSpPr>
            <p:nvPr/>
          </p:nvCxnSpPr>
          <p:spPr bwMode="auto">
            <a:xfrm rot="10800000">
              <a:off x="2239608" y="4672001"/>
              <a:ext cx="2040386" cy="647469"/>
            </a:xfrm>
            <a:prstGeom prst="curvedConnector2">
              <a:avLst/>
            </a:prstGeom>
            <a:noFill/>
            <a:ln w="28575">
              <a:solidFill>
                <a:srgbClr val="97C93D"/>
              </a:solidFill>
              <a:round/>
              <a:headEnd/>
              <a:tailEnd type="arrow" w="med" len="med"/>
            </a:ln>
            <a:effectLst>
              <a:outerShdw blurRad="50800" dist="38100" dir="18900000" algn="bl" rotWithShape="0">
                <a:srgbClr val="80808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4" name="Agrupar 21"/>
            <p:cNvGrpSpPr>
              <a:grpSpLocks/>
            </p:cNvGrpSpPr>
            <p:nvPr/>
          </p:nvGrpSpPr>
          <p:grpSpPr bwMode="auto">
            <a:xfrm>
              <a:off x="1380581" y="2980330"/>
              <a:ext cx="5976664" cy="3184974"/>
              <a:chOff x="1380581" y="2980330"/>
              <a:chExt cx="5976664" cy="3184974"/>
            </a:xfrm>
          </p:grpSpPr>
          <p:cxnSp>
            <p:nvCxnSpPr>
              <p:cNvPr id="15" name="Conector curvado 14"/>
              <p:cNvCxnSpPr>
                <a:cxnSpLocks noChangeShapeType="1"/>
                <a:endCxn id="18" idx="2"/>
              </p:cNvCxnSpPr>
              <p:nvPr/>
            </p:nvCxnSpPr>
            <p:spPr bwMode="auto">
              <a:xfrm flipV="1">
                <a:off x="4279993" y="4672001"/>
                <a:ext cx="2216637" cy="647469"/>
              </a:xfrm>
              <a:prstGeom prst="curvedConnector2">
                <a:avLst/>
              </a:prstGeom>
              <a:noFill/>
              <a:ln w="28575">
                <a:solidFill>
                  <a:srgbClr val="97C93D"/>
                </a:solidFill>
                <a:round/>
                <a:headEnd/>
                <a:tailEnd type="arrow" w="med" len="med"/>
              </a:ln>
              <a:effectLst>
                <a:outerShdw blurRad="50800" dist="38100" dir="13500000" algn="br" rotWithShape="0">
                  <a:srgbClr val="808080">
                    <a:alpha val="39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6" name="42 Rectángulo redondeado"/>
              <p:cNvSpPr>
                <a:spLocks noChangeArrowheads="1"/>
              </p:cNvSpPr>
              <p:nvPr/>
            </p:nvSpPr>
            <p:spPr bwMode="auto">
              <a:xfrm>
                <a:off x="1523487" y="4238767"/>
                <a:ext cx="1432240" cy="433233"/>
              </a:xfrm>
              <a:prstGeom prst="roundRect">
                <a:avLst>
                  <a:gd name="adj" fmla="val 16667"/>
                </a:avLst>
              </a:prstGeom>
              <a:solidFill>
                <a:srgbClr val="43B4E4"/>
              </a:solidFill>
              <a:ln>
                <a:noFill/>
              </a:ln>
              <a:effectLst>
                <a:outerShdw blurRad="57150" dist="19050" dir="5400000" algn="ctr" rotWithShape="0">
                  <a:srgbClr val="808080">
                    <a:alpha val="62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s-MX" altLang="en-US" sz="1600" b="1">
                    <a:latin typeface="Helvetica Neue"/>
                    <a:ea typeface="Helvetica Neue"/>
                    <a:cs typeface="Helvetica Neue"/>
                  </a:rPr>
                  <a:t>Evaluación</a:t>
                </a:r>
                <a:endParaRPr lang="es-MX" altLang="en-US" sz="1200" b="1">
                  <a:latin typeface="Helvetica Neue"/>
                  <a:ea typeface="Helvetica Neue"/>
                  <a:cs typeface="Helvetica Neue"/>
                </a:endParaRPr>
              </a:p>
            </p:txBody>
          </p:sp>
          <p:sp>
            <p:nvSpPr>
              <p:cNvPr id="17" name="43 Rectángulo redondeado"/>
              <p:cNvSpPr>
                <a:spLocks noChangeArrowheads="1"/>
              </p:cNvSpPr>
              <p:nvPr/>
            </p:nvSpPr>
            <p:spPr bwMode="auto">
              <a:xfrm>
                <a:off x="3563874" y="5319469"/>
                <a:ext cx="1432240" cy="433232"/>
              </a:xfrm>
              <a:prstGeom prst="roundRect">
                <a:avLst>
                  <a:gd name="adj" fmla="val 16667"/>
                </a:avLst>
              </a:prstGeom>
              <a:solidFill>
                <a:srgbClr val="43B4E4"/>
              </a:solidFill>
              <a:ln>
                <a:noFill/>
              </a:ln>
              <a:effectLst>
                <a:outerShdw blurRad="57150" dist="19050" dir="5400000" algn="ctr" rotWithShape="0">
                  <a:srgbClr val="808080">
                    <a:alpha val="62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/>
              <a:p>
                <a:pPr algn="ctr" eaLnBrk="1" hangingPunct="1">
                  <a:defRPr/>
                </a:pPr>
                <a:r>
                  <a:rPr lang="es-MX" b="1" dirty="0">
                    <a:latin typeface="Helvetica Neue" charset="0"/>
                    <a:ea typeface="Helvetica Neue" charset="0"/>
                    <a:cs typeface="Helvetica Neue" charset="0"/>
                  </a:rPr>
                  <a:t>Recursos</a:t>
                </a:r>
              </a:p>
            </p:txBody>
          </p:sp>
          <p:sp>
            <p:nvSpPr>
              <p:cNvPr id="18" name="44 Rectángulo redondeado"/>
              <p:cNvSpPr>
                <a:spLocks noChangeArrowheads="1"/>
              </p:cNvSpPr>
              <p:nvPr/>
            </p:nvSpPr>
            <p:spPr bwMode="auto">
              <a:xfrm>
                <a:off x="5780511" y="4238767"/>
                <a:ext cx="1432240" cy="433233"/>
              </a:xfrm>
              <a:prstGeom prst="roundRect">
                <a:avLst>
                  <a:gd name="adj" fmla="val 16667"/>
                </a:avLst>
              </a:prstGeom>
              <a:solidFill>
                <a:srgbClr val="43B4E4"/>
              </a:solidFill>
              <a:ln>
                <a:noFill/>
              </a:ln>
              <a:effectLst>
                <a:outerShdw blurRad="57150" dist="19050" dir="5400000" algn="ctr" rotWithShape="0">
                  <a:srgbClr val="808080">
                    <a:alpha val="62999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 anchorCtr="1"/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s-MX" altLang="es-MX" sz="1600" b="1">
                    <a:latin typeface="Helvetica Neue"/>
                    <a:ea typeface="Helvetica Neue"/>
                    <a:cs typeface="Helvetica Neue"/>
                  </a:rPr>
                  <a:t>Actividades</a:t>
                </a:r>
                <a:endParaRPr lang="es-MX" altLang="es-MX" sz="1400" b="1">
                  <a:latin typeface="Helvetica Neue"/>
                  <a:ea typeface="Helvetica Neue"/>
                  <a:cs typeface="Helvetica Neue"/>
                </a:endParaRPr>
              </a:p>
            </p:txBody>
          </p:sp>
          <p:sp>
            <p:nvSpPr>
              <p:cNvPr id="19" name="Rectángulo redondeado 6"/>
              <p:cNvSpPr/>
              <p:nvPr/>
            </p:nvSpPr>
            <p:spPr>
              <a:xfrm>
                <a:off x="1380581" y="2980330"/>
                <a:ext cx="5976664" cy="3184974"/>
              </a:xfrm>
              <a:prstGeom prst="roundRect">
                <a:avLst/>
              </a:prstGeom>
              <a:noFill/>
              <a:ln w="57150">
                <a:solidFill>
                  <a:srgbClr val="0064A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ES_tradnl"/>
              </a:p>
            </p:txBody>
          </p:sp>
          <p:cxnSp>
            <p:nvCxnSpPr>
              <p:cNvPr id="20" name="Conector angular 16"/>
              <p:cNvCxnSpPr>
                <a:stCxn id="16" idx="0"/>
                <a:endCxn id="18" idx="0"/>
              </p:cNvCxnSpPr>
              <p:nvPr/>
            </p:nvCxnSpPr>
            <p:spPr>
              <a:xfrm rot="5400000" flipH="1" flipV="1">
                <a:off x="4368123" y="2110255"/>
                <a:ext cx="12695" cy="4257023"/>
              </a:xfrm>
              <a:prstGeom prst="bentConnector3">
                <a:avLst>
                  <a:gd name="adj1" fmla="val 7025811"/>
                </a:avLst>
              </a:prstGeom>
              <a:ln w="38100">
                <a:solidFill>
                  <a:srgbClr val="97C93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uadroTexto 28"/>
          <p:cNvSpPr txBox="1"/>
          <p:nvPr/>
        </p:nvSpPr>
        <p:spPr>
          <a:xfrm>
            <a:off x="3632024" y="714986"/>
            <a:ext cx="4927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 Psicopedagógico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0" name="Grupo 29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1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5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CuadroTexto 35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2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3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CuadroTexto 33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1444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70583" y="714882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Formación Integral</a:t>
            </a:r>
          </a:p>
        </p:txBody>
      </p:sp>
      <p:sp>
        <p:nvSpPr>
          <p:cNvPr id="5" name="Decisión 4"/>
          <p:cNvSpPr/>
          <p:nvPr/>
        </p:nvSpPr>
        <p:spPr>
          <a:xfrm>
            <a:off x="4666903" y="1275097"/>
            <a:ext cx="2974977" cy="2024695"/>
          </a:xfrm>
          <a:prstGeom prst="flowChartDecisi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46355" y="1902723"/>
            <a:ext cx="24160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</a:rPr>
              <a:t>Desarrollo </a:t>
            </a:r>
          </a:p>
          <a:p>
            <a:pPr algn="ctr"/>
            <a:r>
              <a:rPr lang="es-MX" sz="2200" b="1" dirty="0">
                <a:solidFill>
                  <a:schemeClr val="bg1"/>
                </a:solidFill>
              </a:rPr>
              <a:t>Físico</a:t>
            </a:r>
          </a:p>
        </p:txBody>
      </p:sp>
      <p:cxnSp>
        <p:nvCxnSpPr>
          <p:cNvPr id="8" name="Conector recto 7"/>
          <p:cNvCxnSpPr>
            <a:stCxn id="5" idx="2"/>
          </p:cNvCxnSpPr>
          <p:nvPr/>
        </p:nvCxnSpPr>
        <p:spPr>
          <a:xfrm flipH="1">
            <a:off x="6154391" y="3299791"/>
            <a:ext cx="1" cy="7547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>
            <a:stCxn id="5" idx="1"/>
          </p:cNvCxnSpPr>
          <p:nvPr/>
        </p:nvCxnSpPr>
        <p:spPr>
          <a:xfrm flipH="1" flipV="1">
            <a:off x="2989944" y="2287442"/>
            <a:ext cx="1676959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>
            <a:stCxn id="5" idx="3"/>
          </p:cNvCxnSpPr>
          <p:nvPr/>
        </p:nvCxnSpPr>
        <p:spPr>
          <a:xfrm flipV="1">
            <a:off x="7641879" y="2287442"/>
            <a:ext cx="1574692" cy="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ecisión 12"/>
          <p:cNvSpPr/>
          <p:nvPr/>
        </p:nvSpPr>
        <p:spPr>
          <a:xfrm>
            <a:off x="4700183" y="4059380"/>
            <a:ext cx="2902226" cy="2136013"/>
          </a:xfrm>
          <a:prstGeom prst="flowChartDecisi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bg1"/>
              </a:solidFill>
            </a:endParaRPr>
          </a:p>
        </p:txBody>
      </p:sp>
      <p:cxnSp>
        <p:nvCxnSpPr>
          <p:cNvPr id="14" name="Conector recto 13"/>
          <p:cNvCxnSpPr/>
          <p:nvPr/>
        </p:nvCxnSpPr>
        <p:spPr>
          <a:xfrm flipH="1">
            <a:off x="3007384" y="2281305"/>
            <a:ext cx="1" cy="17732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 flipH="1">
            <a:off x="9206240" y="2276139"/>
            <a:ext cx="1" cy="19285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ecisión 17"/>
          <p:cNvSpPr/>
          <p:nvPr/>
        </p:nvSpPr>
        <p:spPr>
          <a:xfrm>
            <a:off x="1557132" y="4059380"/>
            <a:ext cx="2902226" cy="2136013"/>
          </a:xfrm>
          <a:prstGeom prst="flowChartDecisi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19" name="Decisión 18"/>
          <p:cNvSpPr/>
          <p:nvPr/>
        </p:nvSpPr>
        <p:spPr>
          <a:xfrm>
            <a:off x="7745627" y="4204779"/>
            <a:ext cx="2902226" cy="2136013"/>
          </a:xfrm>
          <a:prstGeom prst="flowChartDecisi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1614249" y="4363689"/>
            <a:ext cx="2362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MX" sz="1200" b="1" dirty="0">
                <a:solidFill>
                  <a:schemeClr val="bg1"/>
                </a:solidFill>
              </a:rPr>
              <a:t>Educación Física</a:t>
            </a:r>
          </a:p>
          <a:p>
            <a:pPr lvl="1" algn="ctr"/>
            <a:r>
              <a:rPr lang="es-MX" sz="1000" b="1" dirty="0">
                <a:solidFill>
                  <a:schemeClr val="bg1"/>
                </a:solidFill>
              </a:rPr>
              <a:t>Apreciar la importancia del ejercicio físico, la convivencia con los demás y las prácticas saludables de vida, incorporándose a un ambiente social que demanda una convivencia sana y pacífica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755014" y="441007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MX" sz="1400" b="1" dirty="0">
                <a:solidFill>
                  <a:schemeClr val="bg1"/>
                </a:solidFill>
              </a:rPr>
              <a:t>Deporte </a:t>
            </a:r>
          </a:p>
          <a:p>
            <a:pPr lvl="1" algn="ctr"/>
            <a:r>
              <a:rPr lang="es-MX" sz="1000" b="1" dirty="0">
                <a:solidFill>
                  <a:schemeClr val="bg1"/>
                </a:solidFill>
              </a:rPr>
              <a:t>El deporte escolar asociado al desarrollo de competencias personales y sociales, por medio de los supuestos que subyacen a cada una de las especialidades deportivas, impactando en la calidad de vida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7843234" y="4496444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MX" sz="1400" b="1" dirty="0">
                <a:solidFill>
                  <a:schemeClr val="bg1"/>
                </a:solidFill>
              </a:rPr>
              <a:t>Recreación</a:t>
            </a:r>
          </a:p>
          <a:p>
            <a:pPr lvl="1" algn="ctr"/>
            <a:r>
              <a:rPr lang="es-MX" sz="1000" b="1" dirty="0">
                <a:solidFill>
                  <a:schemeClr val="bg1"/>
                </a:solidFill>
              </a:rPr>
              <a:t>Básicamente con un sentido lúdico a través de diversas actividades: convivencias familiares, campamentos, juegos organizados extraescolarmente y en los descansos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5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6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6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7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uadroTexto 34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484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70583" y="708194"/>
            <a:ext cx="3050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Formación Integral</a:t>
            </a:r>
          </a:p>
        </p:txBody>
      </p:sp>
      <p:sp>
        <p:nvSpPr>
          <p:cNvPr id="5" name="Elipse 4"/>
          <p:cNvSpPr/>
          <p:nvPr/>
        </p:nvSpPr>
        <p:spPr>
          <a:xfrm>
            <a:off x="5113265" y="3578088"/>
            <a:ext cx="1614479" cy="161447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6727745" y="4383407"/>
            <a:ext cx="3047999" cy="306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5954781" y="2225277"/>
            <a:ext cx="6628" cy="135281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/>
          <p:cNvCxnSpPr/>
          <p:nvPr/>
        </p:nvCxnSpPr>
        <p:spPr>
          <a:xfrm flipH="1">
            <a:off x="5937189" y="5201483"/>
            <a:ext cx="17592" cy="119378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 flipH="1">
            <a:off x="2529574" y="4365449"/>
            <a:ext cx="2654268" cy="1795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2261761" y="3008243"/>
            <a:ext cx="3155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chemeClr val="bg1"/>
                </a:solidFill>
              </a:rPr>
              <a:t>Percibir – Detectar el Problema</a:t>
            </a:r>
            <a:endParaRPr lang="es-ES_tradnl" dirty="0"/>
          </a:p>
        </p:txBody>
      </p:sp>
      <p:sp>
        <p:nvSpPr>
          <p:cNvPr id="26" name="CuadroTexto 25"/>
          <p:cNvSpPr txBox="1"/>
          <p:nvPr/>
        </p:nvSpPr>
        <p:spPr>
          <a:xfrm>
            <a:off x="5076363" y="3976024"/>
            <a:ext cx="1688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b="1" dirty="0">
                <a:solidFill>
                  <a:schemeClr val="bg1"/>
                </a:solidFill>
              </a:rPr>
              <a:t>Desarrollo </a:t>
            </a:r>
          </a:p>
          <a:p>
            <a:pPr algn="ctr"/>
            <a:r>
              <a:rPr lang="es-MX" b="1" dirty="0">
                <a:solidFill>
                  <a:schemeClr val="bg1"/>
                </a:solidFill>
              </a:rPr>
              <a:t>Socioemocional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2529575" y="4013222"/>
            <a:ext cx="270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Percibir</a:t>
            </a:r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 – Detectar el Problema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6661482" y="4060243"/>
            <a:ext cx="330462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¿Cómo me siento? // ¿Cómo se siente?</a:t>
            </a:r>
          </a:p>
        </p:txBody>
      </p:sp>
      <p:sp>
        <p:nvSpPr>
          <p:cNvPr id="29" name="CuadroTexto 28"/>
          <p:cNvSpPr txBox="1"/>
          <p:nvPr/>
        </p:nvSpPr>
        <p:spPr>
          <a:xfrm rot="5400000">
            <a:off x="5533740" y="2717826"/>
            <a:ext cx="15096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¿Qué quiero? // </a:t>
            </a:r>
          </a:p>
          <a:p>
            <a:pPr marL="0" lvl="2"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¿Qué quiere?</a:t>
            </a:r>
          </a:p>
        </p:txBody>
      </p:sp>
      <p:sp>
        <p:nvSpPr>
          <p:cNvPr id="30" name="CuadroTexto 29"/>
          <p:cNvSpPr txBox="1"/>
          <p:nvPr/>
        </p:nvSpPr>
        <p:spPr>
          <a:xfrm rot="5400000">
            <a:off x="5517514" y="5494349"/>
            <a:ext cx="14228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Hacer</a:t>
            </a:r>
          </a:p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 / te Peticiones</a:t>
            </a:r>
            <a:endParaRPr lang="es-ES_tradnl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6764646" y="4998673"/>
            <a:ext cx="302039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es-MX" sz="1700" dirty="0">
                <a:solidFill>
                  <a:schemeClr val="accent1">
                    <a:lumMod val="50000"/>
                  </a:schemeClr>
                </a:solidFill>
              </a:rPr>
              <a:t>Prácticas restaurativas aplicadas en el Programa “Disciplina escolar para la paz”.</a:t>
            </a:r>
          </a:p>
        </p:txBody>
      </p:sp>
      <p:sp>
        <p:nvSpPr>
          <p:cNvPr id="42" name="CuadroTexto 41"/>
          <p:cNvSpPr txBox="1"/>
          <p:nvPr/>
        </p:nvSpPr>
        <p:spPr>
          <a:xfrm>
            <a:off x="6661482" y="2762716"/>
            <a:ext cx="3020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es-MX" sz="1700" dirty="0">
                <a:solidFill>
                  <a:schemeClr val="accent1">
                    <a:lumMod val="50000"/>
                  </a:schemeClr>
                </a:solidFill>
              </a:rPr>
              <a:t>Modelo de Comunicación No Violenta (MCNV). </a:t>
            </a:r>
          </a:p>
        </p:txBody>
      </p:sp>
      <p:sp>
        <p:nvSpPr>
          <p:cNvPr id="43" name="CuadroTexto 42"/>
          <p:cNvSpPr txBox="1"/>
          <p:nvPr/>
        </p:nvSpPr>
        <p:spPr>
          <a:xfrm>
            <a:off x="2584782" y="2750016"/>
            <a:ext cx="3020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es-MX" sz="1700" dirty="0">
                <a:solidFill>
                  <a:schemeClr val="accent1">
                    <a:lumMod val="50000"/>
                  </a:schemeClr>
                </a:solidFill>
              </a:rPr>
              <a:t>Contribuir al desarrollo de la inteligencia emocional.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2672816" y="5201483"/>
            <a:ext cx="30203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/>
            <a:r>
              <a:rPr lang="es-MX" sz="1700" dirty="0">
                <a:solidFill>
                  <a:schemeClr val="accent1">
                    <a:lumMod val="50000"/>
                  </a:schemeClr>
                </a:solidFill>
              </a:rPr>
              <a:t>Programa “Convivencia familiar para la paz”.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41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48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CuadroTexto 48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45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6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CuadroTexto 46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248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  <p:bldP spid="27" grpId="0"/>
      <p:bldP spid="28" grpId="0"/>
      <p:bldP spid="29" grpId="0"/>
      <p:bldP spid="30" grpId="0"/>
      <p:bldP spid="33" grpId="0"/>
      <p:bldP spid="42" grpId="0"/>
      <p:bldP spid="43" grpId="0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87" y="1778134"/>
            <a:ext cx="2691424" cy="166385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85860" y="714808"/>
            <a:ext cx="3969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Formación Integral</a:t>
            </a:r>
          </a:p>
          <a:p>
            <a:pPr algn="ctr"/>
            <a:r>
              <a:rPr lang="es-MX" sz="20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Desarrollo Cognitivo</a:t>
            </a:r>
          </a:p>
        </p:txBody>
      </p:sp>
      <p:cxnSp>
        <p:nvCxnSpPr>
          <p:cNvPr id="12" name="Conector recto 11"/>
          <p:cNvCxnSpPr/>
          <p:nvPr/>
        </p:nvCxnSpPr>
        <p:spPr>
          <a:xfrm>
            <a:off x="4241113" y="2968165"/>
            <a:ext cx="1057990" cy="688092"/>
          </a:xfrm>
          <a:prstGeom prst="line">
            <a:avLst/>
          </a:prstGeom>
          <a:ln>
            <a:solidFill>
              <a:srgbClr val="0064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8317236" y="2229501"/>
            <a:ext cx="1385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Ambientes para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Descubrimiento 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Guiado</a:t>
            </a:r>
          </a:p>
        </p:txBody>
      </p:sp>
      <p:cxnSp>
        <p:nvCxnSpPr>
          <p:cNvPr id="42" name="Conector recto 41"/>
          <p:cNvCxnSpPr/>
          <p:nvPr/>
        </p:nvCxnSpPr>
        <p:spPr>
          <a:xfrm flipH="1">
            <a:off x="7041663" y="3063131"/>
            <a:ext cx="1065545" cy="593127"/>
          </a:xfrm>
          <a:prstGeom prst="line">
            <a:avLst/>
          </a:prstGeom>
          <a:ln>
            <a:solidFill>
              <a:srgbClr val="0064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44"/>
          <p:cNvCxnSpPr/>
          <p:nvPr/>
        </p:nvCxnSpPr>
        <p:spPr>
          <a:xfrm flipH="1">
            <a:off x="4619511" y="4248598"/>
            <a:ext cx="526647" cy="361795"/>
          </a:xfrm>
          <a:prstGeom prst="line">
            <a:avLst/>
          </a:prstGeom>
          <a:ln>
            <a:solidFill>
              <a:srgbClr val="0064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45"/>
          <p:cNvCxnSpPr/>
          <p:nvPr/>
        </p:nvCxnSpPr>
        <p:spPr>
          <a:xfrm>
            <a:off x="7117194" y="4170038"/>
            <a:ext cx="990013" cy="752148"/>
          </a:xfrm>
          <a:prstGeom prst="line">
            <a:avLst/>
          </a:prstGeom>
          <a:ln>
            <a:solidFill>
              <a:srgbClr val="0064A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25" y="3856244"/>
            <a:ext cx="4134264" cy="2627106"/>
          </a:xfrm>
          <a:prstGeom prst="rect">
            <a:avLst/>
          </a:prstGeom>
        </p:spPr>
      </p:pic>
      <p:sp>
        <p:nvSpPr>
          <p:cNvPr id="38" name="CuadroTexto 37"/>
          <p:cNvSpPr txBox="1"/>
          <p:nvPr/>
        </p:nvSpPr>
        <p:spPr>
          <a:xfrm>
            <a:off x="2528317" y="4412005"/>
            <a:ext cx="23623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MX" sz="1400" dirty="0">
                <a:solidFill>
                  <a:srgbClr val="0064A7"/>
                </a:solidFill>
              </a:rPr>
              <a:t>Inteligencias múltiples: </a:t>
            </a:r>
          </a:p>
          <a:p>
            <a:pPr marL="0" lvl="1"/>
            <a:r>
              <a:rPr lang="es-MX" sz="1400" dirty="0">
                <a:solidFill>
                  <a:srgbClr val="0064A7"/>
                </a:solidFill>
              </a:rPr>
              <a:t>lingüística, musical, lógico-matemática, </a:t>
            </a:r>
          </a:p>
          <a:p>
            <a:pPr marL="0" lvl="1"/>
            <a:r>
              <a:rPr lang="es-MX" sz="1400" dirty="0">
                <a:solidFill>
                  <a:srgbClr val="0064A7"/>
                </a:solidFill>
              </a:rPr>
              <a:t>kinestésico-corporal, espacial, intrapersonal, </a:t>
            </a:r>
          </a:p>
          <a:p>
            <a:pPr marL="0" lvl="1"/>
            <a:r>
              <a:rPr lang="es-MX" sz="1400" dirty="0">
                <a:solidFill>
                  <a:srgbClr val="0064A7"/>
                </a:solidFill>
              </a:rPr>
              <a:t>interpersonal, naturalista.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088" y="4365238"/>
            <a:ext cx="2414714" cy="1492792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8107207" y="4743133"/>
            <a:ext cx="15284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El problema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Pedagógico como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motivador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55" y="2968165"/>
            <a:ext cx="2682290" cy="1658208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5134556" y="3722994"/>
            <a:ext cx="20144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rgbClr val="0064A7"/>
                </a:solidFill>
              </a:rPr>
              <a:t>Socio-constructivismo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828" y="1726282"/>
            <a:ext cx="2866296" cy="1773168"/>
          </a:xfrm>
          <a:prstGeom prst="rect">
            <a:avLst/>
          </a:prstGeom>
        </p:spPr>
      </p:pic>
      <p:sp>
        <p:nvSpPr>
          <p:cNvPr id="32" name="CuadroTexto 31"/>
          <p:cNvSpPr txBox="1"/>
          <p:nvPr/>
        </p:nvSpPr>
        <p:spPr>
          <a:xfrm>
            <a:off x="2289583" y="2237184"/>
            <a:ext cx="2026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Trabajo colaborativo 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e</a:t>
            </a:r>
          </a:p>
          <a:p>
            <a:pPr marL="0" lvl="1" algn="ctr"/>
            <a:r>
              <a:rPr lang="es-MX" sz="1400" dirty="0">
                <a:solidFill>
                  <a:srgbClr val="0064A7"/>
                </a:solidFill>
              </a:rPr>
              <a:t>independiente</a:t>
            </a: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43" name="Grupo 42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44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50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CuadroTexto 50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47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8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CuadroTexto 48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284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  <p:bldP spid="35" grpId="0"/>
      <p:bldP spid="27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89017" y="712375"/>
            <a:ext cx="3013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Nodos Educativos</a:t>
            </a:r>
          </a:p>
        </p:txBody>
      </p:sp>
      <p:sp>
        <p:nvSpPr>
          <p:cNvPr id="6" name="Preparación 5"/>
          <p:cNvSpPr/>
          <p:nvPr/>
        </p:nvSpPr>
        <p:spPr>
          <a:xfrm>
            <a:off x="5217421" y="3360717"/>
            <a:ext cx="1736585" cy="966113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5443325" y="3645126"/>
            <a:ext cx="1264770" cy="35394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700" b="1" dirty="0">
                <a:solidFill>
                  <a:schemeClr val="bg1"/>
                </a:solidFill>
              </a:rPr>
              <a:t>Convivencia</a:t>
            </a:r>
          </a:p>
        </p:txBody>
      </p:sp>
      <p:sp>
        <p:nvSpPr>
          <p:cNvPr id="9" name="Preparación 8"/>
          <p:cNvSpPr/>
          <p:nvPr/>
        </p:nvSpPr>
        <p:spPr>
          <a:xfrm>
            <a:off x="8016019" y="3327789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Preparación 9"/>
          <p:cNvSpPr/>
          <p:nvPr/>
        </p:nvSpPr>
        <p:spPr>
          <a:xfrm>
            <a:off x="7143629" y="4686905"/>
            <a:ext cx="1769193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Preparación 11"/>
          <p:cNvSpPr/>
          <p:nvPr/>
        </p:nvSpPr>
        <p:spPr>
          <a:xfrm>
            <a:off x="2518524" y="3327789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Preparación 12"/>
          <p:cNvSpPr/>
          <p:nvPr/>
        </p:nvSpPr>
        <p:spPr>
          <a:xfrm>
            <a:off x="3336775" y="4697342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2585990" y="3537650"/>
            <a:ext cx="1582998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350" dirty="0">
                <a:solidFill>
                  <a:schemeClr val="bg1"/>
                </a:solidFill>
              </a:rPr>
              <a:t>Programa Nacional 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de Convivencia 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Escolar</a:t>
            </a:r>
            <a:endParaRPr lang="es-ES_tradnl" sz="1350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3425624" y="4851260"/>
            <a:ext cx="1495218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350" dirty="0">
                <a:solidFill>
                  <a:schemeClr val="bg1"/>
                </a:solidFill>
              </a:rPr>
              <a:t>Programa para la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 Inclusión y la 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Equidad Educativa</a:t>
            </a:r>
            <a:endParaRPr lang="es-ES_tradnl" sz="1350" dirty="0">
              <a:solidFill>
                <a:schemeClr val="bg1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8285453" y="3282803"/>
            <a:ext cx="1120115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bg1"/>
                </a:solidFill>
              </a:rPr>
              <a:t>Seguridad 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Escolar y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Protección </a:t>
            </a:r>
          </a:p>
          <a:p>
            <a:pPr algn="ctr"/>
            <a:r>
              <a:rPr lang="es-MX" sz="1600" dirty="0">
                <a:solidFill>
                  <a:schemeClr val="bg1"/>
                </a:solidFill>
              </a:rPr>
              <a:t>Civil</a:t>
            </a:r>
            <a:endParaRPr lang="es-ES_tradnl" sz="1500" dirty="0">
              <a:solidFill>
                <a:schemeClr val="bg1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7211907" y="4892543"/>
            <a:ext cx="1703223" cy="71558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350" dirty="0">
                <a:solidFill>
                  <a:schemeClr val="bg1"/>
                </a:solidFill>
              </a:rPr>
              <a:t>Programa Binacional 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de Educación </a:t>
            </a:r>
          </a:p>
          <a:p>
            <a:pPr algn="ctr"/>
            <a:r>
              <a:rPr lang="es-MX" sz="1350" dirty="0">
                <a:solidFill>
                  <a:schemeClr val="bg1"/>
                </a:solidFill>
              </a:rPr>
              <a:t>Migrante</a:t>
            </a:r>
            <a:endParaRPr lang="es-ES_tradnl" sz="1350" dirty="0">
              <a:solidFill>
                <a:schemeClr val="bg1"/>
              </a:solidFill>
            </a:endParaRPr>
          </a:p>
        </p:txBody>
      </p:sp>
      <p:sp>
        <p:nvSpPr>
          <p:cNvPr id="21" name="Preparación 20"/>
          <p:cNvSpPr/>
          <p:nvPr/>
        </p:nvSpPr>
        <p:spPr>
          <a:xfrm>
            <a:off x="5266508" y="5287910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5648128" y="5355736"/>
            <a:ext cx="867160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Ver bien 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para 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aprender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mejor</a:t>
            </a:r>
            <a:endParaRPr lang="es-ES_tradnl" sz="1350" dirty="0">
              <a:solidFill>
                <a:schemeClr val="bg1"/>
              </a:solidFill>
            </a:endParaRPr>
          </a:p>
        </p:txBody>
      </p:sp>
      <p:cxnSp>
        <p:nvCxnSpPr>
          <p:cNvPr id="24" name="Conector recto 23"/>
          <p:cNvCxnSpPr>
            <a:stCxn id="6" idx="3"/>
            <a:endCxn id="9" idx="1"/>
          </p:cNvCxnSpPr>
          <p:nvPr/>
        </p:nvCxnSpPr>
        <p:spPr>
          <a:xfrm flipV="1">
            <a:off x="6954005" y="3843773"/>
            <a:ext cx="1062014" cy="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 flipV="1">
            <a:off x="4173172" y="3843772"/>
            <a:ext cx="1074714" cy="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>
            <a:endCxn id="13" idx="3"/>
          </p:cNvCxnSpPr>
          <p:nvPr/>
        </p:nvCxnSpPr>
        <p:spPr>
          <a:xfrm flipH="1">
            <a:off x="4995758" y="4326827"/>
            <a:ext cx="551545" cy="88649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>
            <a:endCxn id="8" idx="1"/>
          </p:cNvCxnSpPr>
          <p:nvPr/>
        </p:nvCxnSpPr>
        <p:spPr>
          <a:xfrm flipV="1">
            <a:off x="6600784" y="2402759"/>
            <a:ext cx="585745" cy="967396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>
            <a:endCxn id="11" idx="3"/>
          </p:cNvCxnSpPr>
          <p:nvPr/>
        </p:nvCxnSpPr>
        <p:spPr>
          <a:xfrm flipH="1" flipV="1">
            <a:off x="4995758" y="2430865"/>
            <a:ext cx="592470" cy="99903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/>
          <p:cNvCxnSpPr>
            <a:endCxn id="20" idx="1"/>
          </p:cNvCxnSpPr>
          <p:nvPr/>
        </p:nvCxnSpPr>
        <p:spPr>
          <a:xfrm>
            <a:off x="6600784" y="4315279"/>
            <a:ext cx="611123" cy="93505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>
            <a:stCxn id="6" idx="2"/>
            <a:endCxn id="21" idx="0"/>
          </p:cNvCxnSpPr>
          <p:nvPr/>
        </p:nvCxnSpPr>
        <p:spPr>
          <a:xfrm>
            <a:off x="6085713" y="4326830"/>
            <a:ext cx="10286" cy="961081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eparación 10"/>
          <p:cNvSpPr/>
          <p:nvPr/>
        </p:nvSpPr>
        <p:spPr>
          <a:xfrm>
            <a:off x="3336776" y="1914882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CuadroTexto 14"/>
          <p:cNvSpPr txBox="1"/>
          <p:nvPr/>
        </p:nvSpPr>
        <p:spPr>
          <a:xfrm>
            <a:off x="3739298" y="1929036"/>
            <a:ext cx="88357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</a:rPr>
              <a:t>Disciplina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Escolar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para la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</a:rPr>
              <a:t>Paz</a:t>
            </a:r>
          </a:p>
        </p:txBody>
      </p:sp>
      <p:sp>
        <p:nvSpPr>
          <p:cNvPr id="8" name="Preparación 7"/>
          <p:cNvSpPr/>
          <p:nvPr/>
        </p:nvSpPr>
        <p:spPr>
          <a:xfrm>
            <a:off x="7186528" y="1886776"/>
            <a:ext cx="1658982" cy="1031966"/>
          </a:xfrm>
          <a:prstGeom prst="flowChartPreparati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CuadroTexto 17"/>
          <p:cNvSpPr txBox="1"/>
          <p:nvPr/>
        </p:nvSpPr>
        <p:spPr>
          <a:xfrm>
            <a:off x="7481094" y="1877054"/>
            <a:ext cx="111735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bg1"/>
                </a:solidFill>
              </a:rPr>
              <a:t>Convivencia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Familiar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para la</a:t>
            </a:r>
          </a:p>
          <a:p>
            <a:pPr algn="ctr"/>
            <a:r>
              <a:rPr lang="es-MX" sz="1500" dirty="0">
                <a:solidFill>
                  <a:schemeClr val="bg1"/>
                </a:solidFill>
              </a:rPr>
              <a:t>Paz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7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48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CuadroTexto 48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8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6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CuadroTexto 46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1789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589017" y="714310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Nodos Educativos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2593983" y="1844407"/>
            <a:ext cx="7004034" cy="4509468"/>
            <a:chOff x="906383" y="1924357"/>
            <a:chExt cx="7004034" cy="450946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7733" y="1924357"/>
              <a:ext cx="7002684" cy="4509468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3709560" y="3027058"/>
              <a:ext cx="14721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2000" b="1" dirty="0">
                  <a:solidFill>
                    <a:schemeClr val="accent1">
                      <a:lumMod val="50000"/>
                    </a:schemeClr>
                  </a:solidFill>
                </a:rPr>
                <a:t>  Innovación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906383" y="3360718"/>
              <a:ext cx="14561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Mantengamos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el cambio</a:t>
              </a:r>
              <a:endParaRPr lang="es-ES_tradnl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2130835" y="5072096"/>
              <a:ext cx="12394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Manejemos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nuestras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finanzas</a:t>
              </a:r>
              <a:endParaRPr lang="es-ES_tradnl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5906803" y="4706450"/>
              <a:ext cx="109254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Robótica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en la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Educación 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Básica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586040" y="3242881"/>
              <a:ext cx="1258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Orgullo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Tamaulipeco</a:t>
              </a:r>
              <a:endParaRPr lang="es-ES_tradnl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074002" y="5280487"/>
              <a:ext cx="10813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Enseñanza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Vivencial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de las</a:t>
              </a:r>
            </a:p>
            <a:p>
              <a:pPr algn="ctr"/>
              <a:r>
                <a:rPr lang="es-MX" sz="1600" dirty="0">
                  <a:solidFill>
                    <a:schemeClr val="accent5">
                      <a:lumMod val="50000"/>
                    </a:schemeClr>
                  </a:solidFill>
                </a:rPr>
                <a:t>Ciencias</a:t>
              </a:r>
              <a:endParaRPr lang="es-ES_tradnl" sz="16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5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29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CuadroTexto 32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6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7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CuadroTexto 27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5742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589017" y="712014"/>
            <a:ext cx="3013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Nodos Educativos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368077" y="1210762"/>
            <a:ext cx="1455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Curricular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292" y="2215494"/>
            <a:ext cx="4284350" cy="304495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111" y="3303730"/>
            <a:ext cx="5027132" cy="3120819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3381329" y="4432370"/>
            <a:ext cx="20122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MX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Perfil del egresado </a:t>
            </a:r>
          </a:p>
          <a:p>
            <a:pPr algn="ctr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atendiendo a los </a:t>
            </a:r>
          </a:p>
          <a:p>
            <a:pPr algn="ctr"/>
            <a:r>
              <a:rPr lang="es-MX" b="1" dirty="0">
                <a:solidFill>
                  <a:schemeClr val="accent5">
                    <a:lumMod val="50000"/>
                  </a:schemeClr>
                </a:solidFill>
              </a:rPr>
              <a:t>ámbitos</a:t>
            </a:r>
            <a:endParaRPr lang="es-ES_tradnl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784618" y="2981898"/>
            <a:ext cx="217707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Lenguaje y comunicación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4233127" y="2968750"/>
            <a:ext cx="22266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Pensamiento matemático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1551149" y="3338020"/>
            <a:ext cx="23738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Exploración y comprensión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del mundo natural y social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646448" y="3312080"/>
            <a:ext cx="21439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Pensamiento crítico y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resolución de problemas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4872112" y="3972460"/>
            <a:ext cx="2444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chemeClr val="accent1">
                    <a:lumMod val="50000"/>
                  </a:schemeClr>
                </a:solidFill>
              </a:rPr>
              <a:t>Habilidades socioemocionales </a:t>
            </a:r>
          </a:p>
          <a:p>
            <a:pPr algn="ctr"/>
            <a:r>
              <a:rPr lang="es-MX" sz="1400" dirty="0">
                <a:solidFill>
                  <a:schemeClr val="accent1">
                    <a:lumMod val="50000"/>
                  </a:schemeClr>
                </a:solidFill>
              </a:rPr>
              <a:t>y proyecto de vida</a:t>
            </a:r>
            <a:endParaRPr lang="es-ES_tradnl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1705523" y="3927583"/>
            <a:ext cx="16024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Colaboración y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trabajo en equipo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958811" y="4445956"/>
            <a:ext cx="11865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Convivencia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y ciudadanía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uadroTexto 28"/>
          <p:cNvSpPr txBox="1"/>
          <p:nvPr/>
        </p:nvSpPr>
        <p:spPr>
          <a:xfrm>
            <a:off x="5202176" y="4464658"/>
            <a:ext cx="17218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Apreciación y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expresión artísticas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1741602" y="5260447"/>
            <a:ext cx="16209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Atención al </a:t>
            </a:r>
          </a:p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cuerpo y la salud</a:t>
            </a:r>
            <a:endParaRPr lang="es-ES_tradnl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5218482" y="5236509"/>
            <a:ext cx="15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Cuidado del </a:t>
            </a:r>
          </a:p>
          <a:p>
            <a:pPr algn="ctr"/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medio ambiente</a:t>
            </a:r>
            <a:endParaRPr lang="es-ES_tradnl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4248633" y="6025643"/>
            <a:ext cx="1939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>
                <a:solidFill>
                  <a:schemeClr val="accent1">
                    <a:lumMod val="50000"/>
                  </a:schemeClr>
                </a:solidFill>
              </a:rPr>
              <a:t>Habilidades digitales</a:t>
            </a:r>
            <a:endParaRPr lang="es-ES_tradnl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7850066" y="4124625"/>
            <a:ext cx="133132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50" b="1" dirty="0">
                <a:solidFill>
                  <a:schemeClr val="accent5">
                    <a:lumMod val="50000"/>
                  </a:schemeClr>
                </a:solidFill>
              </a:rPr>
              <a:t>Estructura</a:t>
            </a:r>
          </a:p>
          <a:p>
            <a:pPr algn="ctr"/>
            <a:r>
              <a:rPr lang="es-MX" sz="1550" b="1" dirty="0">
                <a:solidFill>
                  <a:schemeClr val="accent5">
                    <a:lumMod val="50000"/>
                  </a:schemeClr>
                </a:solidFill>
              </a:rPr>
              <a:t>Curricular</a:t>
            </a:r>
          </a:p>
          <a:p>
            <a:pPr algn="ctr"/>
            <a:r>
              <a:rPr lang="es-MX" sz="1550" b="1" dirty="0">
                <a:solidFill>
                  <a:schemeClr val="accent5">
                    <a:lumMod val="50000"/>
                  </a:schemeClr>
                </a:solidFill>
              </a:rPr>
              <a:t>Atendiendo a</a:t>
            </a:r>
          </a:p>
          <a:p>
            <a:pPr algn="ctr"/>
            <a:r>
              <a:rPr lang="es-MX" sz="1550" b="1" dirty="0">
                <a:solidFill>
                  <a:schemeClr val="accent5">
                    <a:lumMod val="50000"/>
                  </a:schemeClr>
                </a:solidFill>
              </a:rPr>
              <a:t>Componentes</a:t>
            </a:r>
            <a:endParaRPr lang="es-ES_tradnl" sz="155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6139807" y="2342488"/>
            <a:ext cx="19675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Campos de formación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académica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8803891" y="2336624"/>
            <a:ext cx="17287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Áreas de desarrollo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 personal y social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6651034" y="1724370"/>
            <a:ext cx="20551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Ámbitos de autonomía </a:t>
            </a:r>
          </a:p>
          <a:p>
            <a:pPr algn="ctr"/>
            <a:r>
              <a:rPr lang="es-MX" sz="1500" dirty="0">
                <a:solidFill>
                  <a:schemeClr val="accent1">
                    <a:lumMod val="50000"/>
                  </a:schemeClr>
                </a:solidFill>
              </a:rPr>
              <a:t>curricular</a:t>
            </a:r>
            <a:endParaRPr lang="es-ES_tradnl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9" name="Grupo 38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40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51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CuadroTexto 51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41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2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CuadroTexto 42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583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20138" y="710926"/>
            <a:ext cx="395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5" name="Recortar rectángulo de esquina del mismo lado 4"/>
          <p:cNvSpPr/>
          <p:nvPr/>
        </p:nvSpPr>
        <p:spPr>
          <a:xfrm>
            <a:off x="5376650" y="1467546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83826" y="1910337"/>
            <a:ext cx="1340367" cy="746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chemeClr val="bg1"/>
                </a:solidFill>
              </a:rPr>
              <a:t>Contexto</a:t>
            </a:r>
          </a:p>
          <a:p>
            <a:endParaRPr lang="es-ES_tradnl" sz="1850" dirty="0">
              <a:solidFill>
                <a:schemeClr val="bg1"/>
              </a:solidFill>
            </a:endParaRPr>
          </a:p>
        </p:txBody>
      </p:sp>
      <p:sp>
        <p:nvSpPr>
          <p:cNvPr id="7" name="Recortar rectángulo de esquina del mismo lado 6"/>
          <p:cNvSpPr/>
          <p:nvPr/>
        </p:nvSpPr>
        <p:spPr>
          <a:xfrm>
            <a:off x="1950494" y="3522056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8" name="Recortar rectángulo de esquina del mismo lado 7"/>
          <p:cNvSpPr/>
          <p:nvPr/>
        </p:nvSpPr>
        <p:spPr>
          <a:xfrm>
            <a:off x="3687769" y="3522055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9" name="Recortar rectángulo de esquina del mismo lado 8"/>
          <p:cNvSpPr/>
          <p:nvPr/>
        </p:nvSpPr>
        <p:spPr>
          <a:xfrm>
            <a:off x="5377544" y="3522056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0" name="Recortar rectángulo de esquina del mismo lado 9"/>
          <p:cNvSpPr/>
          <p:nvPr/>
        </p:nvSpPr>
        <p:spPr>
          <a:xfrm>
            <a:off x="7162319" y="3522056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1" name="Recortar rectángulo de esquina del mismo lado 10"/>
          <p:cNvSpPr/>
          <p:nvPr/>
        </p:nvSpPr>
        <p:spPr>
          <a:xfrm>
            <a:off x="8899594" y="3522056"/>
            <a:ext cx="1341912" cy="1341912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1992111" y="3685181"/>
            <a:ext cx="12586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Índice de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pobreza del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municipio de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residencia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3646153" y="3685180"/>
            <a:ext cx="14601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Índice de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marginación del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 municipio de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residencia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5336111" y="3701905"/>
            <a:ext cx="14908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Localidad de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Residencia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(colonia, barrio, 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ejido)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158831" y="3938722"/>
            <a:ext cx="1312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Nivel socio-</a:t>
            </a:r>
          </a:p>
          <a:p>
            <a:pPr algn="ctr"/>
            <a:r>
              <a:rPr lang="es-ES_tradnl" sz="1500" dirty="0">
                <a:solidFill>
                  <a:schemeClr val="bg1"/>
                </a:solidFill>
              </a:rPr>
              <a:t>económico y cultural</a:t>
            </a:r>
          </a:p>
          <a:p>
            <a:pPr algn="ctr"/>
            <a:endParaRPr lang="es-ES_tradnl" sz="15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886040" y="3900622"/>
            <a:ext cx="1355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</a:rPr>
              <a:t>Hábitos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familiares</a:t>
            </a:r>
          </a:p>
        </p:txBody>
      </p:sp>
      <p:cxnSp>
        <p:nvCxnSpPr>
          <p:cNvPr id="20" name="Conector recto 19"/>
          <p:cNvCxnSpPr>
            <a:stCxn id="5" idx="1"/>
            <a:endCxn id="9" idx="3"/>
          </p:cNvCxnSpPr>
          <p:nvPr/>
        </p:nvCxnSpPr>
        <p:spPr>
          <a:xfrm>
            <a:off x="6047606" y="2809458"/>
            <a:ext cx="894" cy="712598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2596455" y="3165757"/>
            <a:ext cx="6974094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/>
          <p:cNvCxnSpPr>
            <a:endCxn id="7" idx="3"/>
          </p:cNvCxnSpPr>
          <p:nvPr/>
        </p:nvCxnSpPr>
        <p:spPr>
          <a:xfrm>
            <a:off x="2621450" y="3165758"/>
            <a:ext cx="0" cy="35629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4371551" y="3157388"/>
            <a:ext cx="0" cy="35629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7843280" y="3165757"/>
            <a:ext cx="0" cy="35629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9546481" y="3157387"/>
            <a:ext cx="0" cy="356299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ortar rectángulo de esquina del mismo lado 6"/>
          <p:cNvSpPr/>
          <p:nvPr/>
        </p:nvSpPr>
        <p:spPr>
          <a:xfrm>
            <a:off x="1960041" y="5134743"/>
            <a:ext cx="1341912" cy="1009783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Situación socioeconómica de la región</a:t>
            </a:r>
          </a:p>
        </p:txBody>
      </p:sp>
      <p:sp>
        <p:nvSpPr>
          <p:cNvPr id="42" name="Recortar rectángulo de esquina del mismo lado 6"/>
          <p:cNvSpPr/>
          <p:nvPr/>
        </p:nvSpPr>
        <p:spPr>
          <a:xfrm>
            <a:off x="8943683" y="5140217"/>
            <a:ext cx="1341912" cy="1009783"/>
          </a:xfrm>
          <a:prstGeom prst="snip2Same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500" dirty="0">
                <a:solidFill>
                  <a:schemeClr val="bg1"/>
                </a:solidFill>
              </a:rPr>
              <a:t>Niveles de empleo de la PEA</a:t>
            </a:r>
          </a:p>
        </p:txBody>
      </p:sp>
      <p:cxnSp>
        <p:nvCxnSpPr>
          <p:cNvPr id="46" name="Conector recto 45"/>
          <p:cNvCxnSpPr>
            <a:cxnSpLocks/>
            <a:stCxn id="7" idx="1"/>
            <a:endCxn id="41" idx="3"/>
          </p:cNvCxnSpPr>
          <p:nvPr/>
        </p:nvCxnSpPr>
        <p:spPr>
          <a:xfrm>
            <a:off x="2621451" y="4863968"/>
            <a:ext cx="9547" cy="27077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46"/>
          <p:cNvCxnSpPr>
            <a:cxnSpLocks/>
          </p:cNvCxnSpPr>
          <p:nvPr/>
        </p:nvCxnSpPr>
        <p:spPr>
          <a:xfrm>
            <a:off x="9638940" y="4859808"/>
            <a:ext cx="9547" cy="270774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43" name="Grupo 42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44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50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CuadroTexto 50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45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8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CuadroTexto 48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173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errar llave 17"/>
          <p:cNvSpPr/>
          <p:nvPr/>
        </p:nvSpPr>
        <p:spPr>
          <a:xfrm>
            <a:off x="4566213" y="1708151"/>
            <a:ext cx="694830" cy="4133850"/>
          </a:xfrm>
          <a:prstGeom prst="rightBrac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Cerrar llave 20"/>
          <p:cNvSpPr/>
          <p:nvPr/>
        </p:nvSpPr>
        <p:spPr>
          <a:xfrm rot="10800000">
            <a:off x="6696582" y="1768252"/>
            <a:ext cx="748145" cy="4086447"/>
          </a:xfrm>
          <a:prstGeom prst="rightBrac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4120139" y="711502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5343592" y="3490396"/>
            <a:ext cx="1432346" cy="70658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5457764" y="3613587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000" b="1" dirty="0">
                <a:solidFill>
                  <a:schemeClr val="bg1"/>
                </a:solidFill>
              </a:rPr>
              <a:t> Escuelas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6479126" y="1768252"/>
            <a:ext cx="53897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endParaRPr lang="es-ES_tradnl" sz="1500" b="1" dirty="0">
              <a:solidFill>
                <a:srgbClr val="0070C0"/>
              </a:solidFill>
            </a:endParaRP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-Valoración de la infraestructura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  física de la escuela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-Relación sanitarios /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cantidad de educandos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-Afrontamiento de la equidad y la inclusión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-Disponibilidad de rampas para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acceso inclusivo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 Disponibilidad de barandales, señalamientos y apoyos a los estudiantes con discapacidad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-Disponibilidad de espacios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recreativos y deportivos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-Disponibilidad de bebederos de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agua potable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-Estructura ocupacional autorizada para la escuela</a:t>
            </a:r>
          </a:p>
          <a:p>
            <a:pPr lvl="2"/>
            <a:endParaRPr lang="es-ES_tradnl" sz="1500" b="1" dirty="0">
              <a:solidFill>
                <a:srgbClr val="0070C0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579120" y="1807257"/>
            <a:ext cx="4311535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-Relación computadoras /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cantidad de educandos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-Conectividad de 10 megabits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por salón de cómputo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-Relación de proyectores / salones de clases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-Automatización de los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procesos administrativos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-Estructura ocupacional completa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-Disponibilidad de espacios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necesarios para la docencia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-Gestión transparente de 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los recursos financieros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-Cantidad de educandos por salón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-Clima escolar</a:t>
            </a:r>
          </a:p>
          <a:p>
            <a:pPr lvl="2"/>
            <a:r>
              <a:rPr lang="es-ES_tradnl" sz="1500" b="1" dirty="0">
                <a:solidFill>
                  <a:srgbClr val="0070C0"/>
                </a:solidFill>
              </a:rPr>
              <a:t>-Violencia escolar</a:t>
            </a:r>
            <a:endParaRPr lang="es-ES_tradnl" sz="1500" dirty="0">
              <a:solidFill>
                <a:srgbClr val="0070C0"/>
              </a:solidFill>
            </a:endParaRPr>
          </a:p>
        </p:txBody>
      </p:sp>
      <p:sp>
        <p:nvSpPr>
          <p:cNvPr id="33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adroTexto 29"/>
          <p:cNvSpPr txBox="1"/>
          <p:nvPr/>
        </p:nvSpPr>
        <p:spPr>
          <a:xfrm>
            <a:off x="5178922" y="1211016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Condiciones</a:t>
            </a:r>
          </a:p>
        </p:txBody>
      </p:sp>
      <p:pic>
        <p:nvPicPr>
          <p:cNvPr id="34" name="Imagen 3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5" name="Grupo 3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40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CuadroTexto 40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7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8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CuadroTexto 38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1586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21619" y="713030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7" name="Abrir llave 6"/>
          <p:cNvSpPr/>
          <p:nvPr/>
        </p:nvSpPr>
        <p:spPr>
          <a:xfrm>
            <a:off x="4438196" y="2147897"/>
            <a:ext cx="662920" cy="4047836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4" name="CuadroTexto 13"/>
          <p:cNvSpPr txBox="1"/>
          <p:nvPr/>
        </p:nvSpPr>
        <p:spPr>
          <a:xfrm>
            <a:off x="5079501" y="2147897"/>
            <a:ext cx="3457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/>
            <a:r>
              <a:rPr lang="es-ES_tradnl" sz="1600" b="1" dirty="0">
                <a:solidFill>
                  <a:srgbClr val="0070C0"/>
                </a:solidFill>
              </a:rPr>
              <a:t>Número de escuelas por supervisiones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098465" y="2433286"/>
            <a:ext cx="5116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S_tradnl" sz="1600" b="1" dirty="0">
                <a:solidFill>
                  <a:srgbClr val="0070C0"/>
                </a:solidFill>
              </a:rPr>
              <a:t>Número de supervisiones por jefatura de sector escolar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98467" y="2730910"/>
            <a:ext cx="25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Idoneidad de jefes de sector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5069613" y="3653291"/>
            <a:ext cx="4217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Idoneidad de docentes que ingresan al servicio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098466" y="3992632"/>
            <a:ext cx="41304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Estructura ocupacional de la jefatura de sector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092117" y="4330172"/>
            <a:ext cx="4140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Supervisores que han acreditado el diplomado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5120413" y="3030991"/>
            <a:ext cx="2772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Figuras de dirección evaluadas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5126763" y="3316741"/>
            <a:ext cx="3613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Asesores técnico pedagógicos evaluados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5092116" y="4622272"/>
            <a:ext cx="2785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Figuras educativas capacitadas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5104817" y="4952473"/>
            <a:ext cx="2622577" cy="337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Figuras educativas evaluadas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5105570" y="5612719"/>
            <a:ext cx="40940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Personal técnico, administrativo y de servicios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5091447" y="5308884"/>
            <a:ext cx="3094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Docentes con funciones de tutoría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46" name="Rectángulo redondeado 2"/>
          <p:cNvSpPr/>
          <p:nvPr/>
        </p:nvSpPr>
        <p:spPr>
          <a:xfrm>
            <a:off x="2120299" y="2772853"/>
            <a:ext cx="2076451" cy="2508042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7" name="CuadroTexto 46"/>
          <p:cNvSpPr txBox="1"/>
          <p:nvPr/>
        </p:nvSpPr>
        <p:spPr>
          <a:xfrm>
            <a:off x="2018946" y="2956097"/>
            <a:ext cx="23558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900" b="1" dirty="0">
                <a:solidFill>
                  <a:schemeClr val="bg1"/>
                </a:solidFill>
              </a:rPr>
              <a:t>Figuras educativas</a:t>
            </a:r>
          </a:p>
          <a:p>
            <a:pPr algn="ctr"/>
            <a:r>
              <a:rPr lang="es-ES_tradnl" sz="1900" b="1" dirty="0">
                <a:solidFill>
                  <a:schemeClr val="bg1"/>
                </a:solidFill>
              </a:rPr>
              <a:t> de la estructura: jefatura de sector, supervisión, dirección, subdirección, docente, </a:t>
            </a:r>
            <a:r>
              <a:rPr lang="es-ES_tradnl" sz="1900" b="1" dirty="0" err="1">
                <a:solidFill>
                  <a:schemeClr val="bg1"/>
                </a:solidFill>
              </a:rPr>
              <a:t>atp</a:t>
            </a:r>
            <a:endParaRPr lang="es-ES_tradnl" sz="1900" b="1" dirty="0">
              <a:solidFill>
                <a:schemeClr val="bg1"/>
              </a:solidFill>
            </a:endParaRPr>
          </a:p>
          <a:p>
            <a:pPr algn="ctr"/>
            <a:endParaRPr lang="es-ES_tradnl" sz="1900" b="1" dirty="0">
              <a:solidFill>
                <a:schemeClr val="bg1"/>
              </a:solidFill>
            </a:endParaRPr>
          </a:p>
        </p:txBody>
      </p:sp>
      <p:sp>
        <p:nvSpPr>
          <p:cNvPr id="40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adroTexto 33"/>
          <p:cNvSpPr txBox="1"/>
          <p:nvPr/>
        </p:nvSpPr>
        <p:spPr>
          <a:xfrm>
            <a:off x="5178922" y="1211016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Condiciones</a:t>
            </a: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9" name="Grupo 38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42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50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" name="CuadroTexto 50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45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48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9" name="CuadroTexto 48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2792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dondear rectángulo de esquina del mismo lado"/>
          <p:cNvSpPr/>
          <p:nvPr/>
        </p:nvSpPr>
        <p:spPr>
          <a:xfrm>
            <a:off x="1065527" y="1368613"/>
            <a:ext cx="2838204" cy="553086"/>
          </a:xfrm>
          <a:prstGeom prst="round2SameRect">
            <a:avLst/>
          </a:prstGeom>
          <a:solidFill>
            <a:srgbClr val="97C93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s-MX" sz="3600" b="1" dirty="0">
                <a:solidFill>
                  <a:srgbClr val="0064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vecento wide Light" panose="00000405000000000000" pitchFamily="50" charset="0"/>
              </a:rPr>
              <a:t>Ra</a:t>
            </a:r>
          </a:p>
        </p:txBody>
      </p:sp>
      <p:sp>
        <p:nvSpPr>
          <p:cNvPr id="5" name="4 Rectángulo redondeado"/>
          <p:cNvSpPr>
            <a:spLocks noChangeArrowheads="1"/>
          </p:cNvSpPr>
          <p:nvPr/>
        </p:nvSpPr>
        <p:spPr bwMode="auto">
          <a:xfrm>
            <a:off x="1065488" y="2041209"/>
            <a:ext cx="2838450" cy="4163126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B4E4"/>
            </a:solidFill>
            <a:round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400" b="1">
              <a:solidFill>
                <a:srgbClr val="68151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7" name="6 Redondear rectángulo de esquina del mismo lado"/>
          <p:cNvSpPr/>
          <p:nvPr/>
        </p:nvSpPr>
        <p:spPr>
          <a:xfrm>
            <a:off x="4676898" y="1316057"/>
            <a:ext cx="2838204" cy="605642"/>
          </a:xfrm>
          <a:prstGeom prst="round2SameRect">
            <a:avLst/>
          </a:prstGeom>
          <a:solidFill>
            <a:srgbClr val="97C93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s-MX" sz="3600" b="1" dirty="0">
                <a:solidFill>
                  <a:srgbClr val="0064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vecento wide Light" panose="00000405000000000000" pitchFamily="50" charset="0"/>
              </a:rPr>
              <a:t>P</a:t>
            </a:r>
          </a:p>
        </p:txBody>
      </p:sp>
      <p:sp>
        <p:nvSpPr>
          <p:cNvPr id="9" name="8 Rectángulo redondeado"/>
          <p:cNvSpPr>
            <a:spLocks noChangeArrowheads="1"/>
          </p:cNvSpPr>
          <p:nvPr/>
        </p:nvSpPr>
        <p:spPr bwMode="auto">
          <a:xfrm>
            <a:off x="4676775" y="2042796"/>
            <a:ext cx="2838450" cy="41615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B4E4"/>
            </a:solidFill>
            <a:round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400" b="1">
              <a:solidFill>
                <a:srgbClr val="68151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0" name="9 Rectángulo redondeado"/>
          <p:cNvSpPr>
            <a:spLocks noChangeArrowheads="1"/>
          </p:cNvSpPr>
          <p:nvPr/>
        </p:nvSpPr>
        <p:spPr bwMode="auto">
          <a:xfrm>
            <a:off x="8297976" y="2041209"/>
            <a:ext cx="2836862" cy="416312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43B4E4"/>
            </a:solidFill>
            <a:round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s-MX" altLang="es-MX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10 Redondear rectángulo de esquina del mismo lado"/>
          <p:cNvSpPr/>
          <p:nvPr/>
        </p:nvSpPr>
        <p:spPr>
          <a:xfrm>
            <a:off x="8297274" y="1316057"/>
            <a:ext cx="2838204" cy="605642"/>
          </a:xfrm>
          <a:prstGeom prst="round2SameRect">
            <a:avLst/>
          </a:prstGeom>
          <a:solidFill>
            <a:srgbClr val="97C93D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1" hangingPunct="1">
              <a:defRPr/>
            </a:pPr>
            <a:r>
              <a:rPr lang="es-MX" sz="3600" b="1" dirty="0" err="1">
                <a:solidFill>
                  <a:srgbClr val="0064A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ovecento wide Light" panose="00000405000000000000" pitchFamily="50" charset="0"/>
              </a:rPr>
              <a:t>Rp</a:t>
            </a:r>
            <a:endParaRPr lang="es-MX" sz="3600" b="1" dirty="0">
              <a:solidFill>
                <a:srgbClr val="0064A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vecento wide Light" panose="00000405000000000000" pitchFamily="50" charset="0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2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26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CuadroTexto 26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3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4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uadroTexto 24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2569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4064000" y="713723"/>
            <a:ext cx="406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4719765" y="3046175"/>
            <a:ext cx="623454" cy="27709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lecha derecha 11"/>
          <p:cNvSpPr/>
          <p:nvPr/>
        </p:nvSpPr>
        <p:spPr>
          <a:xfrm>
            <a:off x="4719765" y="3675912"/>
            <a:ext cx="623454" cy="27709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Flecha derecha 15"/>
          <p:cNvSpPr/>
          <p:nvPr/>
        </p:nvSpPr>
        <p:spPr>
          <a:xfrm>
            <a:off x="4700800" y="4206347"/>
            <a:ext cx="623454" cy="277091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CuadroTexto 21"/>
          <p:cNvSpPr txBox="1"/>
          <p:nvPr/>
        </p:nvSpPr>
        <p:spPr>
          <a:xfrm>
            <a:off x="5284001" y="2992486"/>
            <a:ext cx="54162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Estructura ocupacional autorizada para las jefaturas de sector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284001" y="3624718"/>
            <a:ext cx="5341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s-ES_tradnl" sz="1600" b="1" dirty="0">
                <a:solidFill>
                  <a:srgbClr val="0070C0"/>
                </a:solidFill>
              </a:rPr>
              <a:t>Estructura ocupacional autorizada para las supervisiones</a:t>
            </a:r>
          </a:p>
        </p:txBody>
      </p:sp>
      <p:sp>
        <p:nvSpPr>
          <p:cNvPr id="27" name="CuadroTexto 26"/>
          <p:cNvSpPr txBox="1"/>
          <p:nvPr/>
        </p:nvSpPr>
        <p:spPr>
          <a:xfrm>
            <a:off x="5284000" y="4178636"/>
            <a:ext cx="1711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b="1" dirty="0">
                <a:solidFill>
                  <a:srgbClr val="0070C0"/>
                </a:solidFill>
              </a:rPr>
              <a:t>Tutores asignados</a:t>
            </a:r>
            <a:endParaRPr lang="es-ES_tradnl" sz="1600" dirty="0">
              <a:solidFill>
                <a:srgbClr val="0070C0"/>
              </a:solidFill>
            </a:endParaRPr>
          </a:p>
        </p:txBody>
      </p:sp>
      <p:sp>
        <p:nvSpPr>
          <p:cNvPr id="44" name="Abrir llave 43"/>
          <p:cNvSpPr/>
          <p:nvPr/>
        </p:nvSpPr>
        <p:spPr>
          <a:xfrm>
            <a:off x="4004004" y="2772853"/>
            <a:ext cx="550460" cy="2380838"/>
          </a:xfrm>
          <a:prstGeom prst="leftBrace">
            <a:avLst>
              <a:gd name="adj1" fmla="val 8333"/>
              <a:gd name="adj2" fmla="val 5030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5" name="Rectángulo redondeado 2"/>
          <p:cNvSpPr/>
          <p:nvPr/>
        </p:nvSpPr>
        <p:spPr>
          <a:xfrm>
            <a:off x="1644651" y="2772853"/>
            <a:ext cx="2076451" cy="2508042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46" name="CuadroTexto 45"/>
          <p:cNvSpPr txBox="1"/>
          <p:nvPr/>
        </p:nvSpPr>
        <p:spPr>
          <a:xfrm>
            <a:off x="1504951" y="2992486"/>
            <a:ext cx="235585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900" dirty="0">
                <a:solidFill>
                  <a:schemeClr val="bg1"/>
                </a:solidFill>
              </a:rPr>
              <a:t>Figuras educativas</a:t>
            </a:r>
          </a:p>
          <a:p>
            <a:pPr algn="ctr"/>
            <a:r>
              <a:rPr lang="es-ES_tradnl" sz="1900" dirty="0">
                <a:solidFill>
                  <a:schemeClr val="bg1"/>
                </a:solidFill>
              </a:rPr>
              <a:t> de la estructura: jefatura de sector, supervisión, dirección, subdirección, docente, </a:t>
            </a:r>
            <a:r>
              <a:rPr lang="es-ES_tradnl" sz="1900" dirty="0" err="1">
                <a:solidFill>
                  <a:schemeClr val="bg1"/>
                </a:solidFill>
              </a:rPr>
              <a:t>atp</a:t>
            </a:r>
            <a:endParaRPr lang="es-ES_tradnl" sz="1900" dirty="0">
              <a:solidFill>
                <a:schemeClr val="bg1"/>
              </a:solidFill>
            </a:endParaRPr>
          </a:p>
          <a:p>
            <a:pPr algn="ctr"/>
            <a:endParaRPr lang="es-ES_tradnl" sz="1900" dirty="0">
              <a:solidFill>
                <a:schemeClr val="bg1"/>
              </a:solidFill>
            </a:endParaRPr>
          </a:p>
        </p:txBody>
      </p:sp>
      <p:sp>
        <p:nvSpPr>
          <p:cNvPr id="29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adroTexto 23"/>
          <p:cNvSpPr txBox="1"/>
          <p:nvPr/>
        </p:nvSpPr>
        <p:spPr>
          <a:xfrm>
            <a:off x="5178922" y="1211016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Condiciones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6" name="Grupo 25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8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3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CuadroTexto 40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0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1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CuadroTexto 31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003365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120139" y="713386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178922" y="1211016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Condiciones</a:t>
            </a:r>
          </a:p>
        </p:txBody>
      </p:sp>
      <p:sp>
        <p:nvSpPr>
          <p:cNvPr id="7" name="Extraer 6"/>
          <p:cNvSpPr/>
          <p:nvPr/>
        </p:nvSpPr>
        <p:spPr>
          <a:xfrm>
            <a:off x="3386922" y="1692471"/>
            <a:ext cx="5410714" cy="4480690"/>
          </a:xfrm>
          <a:prstGeom prst="flowChartExtract">
            <a:avLst/>
          </a:prstGeom>
          <a:solidFill>
            <a:srgbClr val="0070C0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5063360" y="3385645"/>
            <a:ext cx="2045574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H="1">
            <a:off x="4487918" y="4342248"/>
            <a:ext cx="320828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H="1">
            <a:off x="3940067" y="5253122"/>
            <a:ext cx="4300045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/>
          <p:cNvSpPr txBox="1"/>
          <p:nvPr/>
        </p:nvSpPr>
        <p:spPr>
          <a:xfrm>
            <a:off x="4338729" y="5514733"/>
            <a:ext cx="3494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EDUCANDOS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5563965" y="2553402"/>
            <a:ext cx="10901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700" b="1" dirty="0">
                <a:solidFill>
                  <a:schemeClr val="bg1"/>
                </a:solidFill>
              </a:rPr>
              <a:t>Asistencia</a:t>
            </a:r>
            <a:endParaRPr lang="es-ES_tradnl" sz="1700" dirty="0">
              <a:solidFill>
                <a:schemeClr val="bg1"/>
              </a:solidFill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882336" y="3579036"/>
            <a:ext cx="245342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700" b="1" dirty="0">
                <a:solidFill>
                  <a:schemeClr val="bg1"/>
                </a:solidFill>
              </a:rPr>
              <a:t>Dedicación a actividades </a:t>
            </a:r>
          </a:p>
          <a:p>
            <a:pPr algn="ctr"/>
            <a:r>
              <a:rPr lang="es-ES_tradnl" sz="1700" b="1" dirty="0">
                <a:solidFill>
                  <a:schemeClr val="bg1"/>
                </a:solidFill>
              </a:rPr>
              <a:t>extraescolares</a:t>
            </a:r>
            <a:endParaRPr lang="es-ES_tradnl" sz="1700" dirty="0">
              <a:solidFill>
                <a:schemeClr val="bg1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4669749" y="4489910"/>
            <a:ext cx="287860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700" b="1" dirty="0">
                <a:solidFill>
                  <a:schemeClr val="bg1"/>
                </a:solidFill>
              </a:rPr>
              <a:t>Dedicación al fortalecimiento </a:t>
            </a:r>
          </a:p>
          <a:p>
            <a:pPr algn="ctr"/>
            <a:r>
              <a:rPr lang="es-ES_tradnl" sz="1700" b="1" dirty="0">
                <a:solidFill>
                  <a:schemeClr val="bg1"/>
                </a:solidFill>
              </a:rPr>
              <a:t>de las Actividades escolares</a:t>
            </a:r>
            <a:endParaRPr lang="es-ES_tradnl" sz="1700" dirty="0">
              <a:solidFill>
                <a:schemeClr val="bg1"/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3" name="Grupo 32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4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8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CuadroTexto 38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5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6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823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20139" y="718342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6" name="Llamada de flecha hacia abajo 5"/>
          <p:cNvSpPr/>
          <p:nvPr/>
        </p:nvSpPr>
        <p:spPr>
          <a:xfrm>
            <a:off x="5073117" y="2051300"/>
            <a:ext cx="2048719" cy="1319514"/>
          </a:xfrm>
          <a:prstGeom prst="downArrowCallo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5548480" y="2245234"/>
            <a:ext cx="1097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</a:rPr>
              <a:t>Familia</a:t>
            </a:r>
          </a:p>
        </p:txBody>
      </p:sp>
      <p:sp>
        <p:nvSpPr>
          <p:cNvPr id="10" name="Flecha arriba 9"/>
          <p:cNvSpPr/>
          <p:nvPr/>
        </p:nvSpPr>
        <p:spPr>
          <a:xfrm rot="10800000">
            <a:off x="5769780" y="3566260"/>
            <a:ext cx="655388" cy="983848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lecha arriba 10"/>
          <p:cNvSpPr/>
          <p:nvPr/>
        </p:nvSpPr>
        <p:spPr>
          <a:xfrm rot="13500000">
            <a:off x="4251315" y="3458446"/>
            <a:ext cx="655388" cy="983848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lecha arriba 11"/>
          <p:cNvSpPr/>
          <p:nvPr/>
        </p:nvSpPr>
        <p:spPr>
          <a:xfrm rot="8100000">
            <a:off x="7219125" y="3458447"/>
            <a:ext cx="655388" cy="983848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Rectángulo 12"/>
          <p:cNvSpPr/>
          <p:nvPr/>
        </p:nvSpPr>
        <p:spPr>
          <a:xfrm>
            <a:off x="2635169" y="4654281"/>
            <a:ext cx="2168776" cy="856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Rectángulo 13"/>
          <p:cNvSpPr/>
          <p:nvPr/>
        </p:nvSpPr>
        <p:spPr>
          <a:xfrm>
            <a:off x="5000062" y="4654281"/>
            <a:ext cx="2168776" cy="8564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Rectángulo 14"/>
          <p:cNvSpPr/>
          <p:nvPr/>
        </p:nvSpPr>
        <p:spPr>
          <a:xfrm>
            <a:off x="7364903" y="4654281"/>
            <a:ext cx="2168776" cy="8564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CuadroTexto 15"/>
          <p:cNvSpPr txBox="1"/>
          <p:nvPr/>
        </p:nvSpPr>
        <p:spPr>
          <a:xfrm>
            <a:off x="5285360" y="4790130"/>
            <a:ext cx="16242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s-ES_tradnl" sz="1600" dirty="0">
                <a:solidFill>
                  <a:schemeClr val="bg1"/>
                </a:solidFill>
              </a:rPr>
              <a:t>Involucramiento </a:t>
            </a:r>
          </a:p>
          <a:p>
            <a:pPr marL="0" lvl="2" algn="ctr"/>
            <a:r>
              <a:rPr lang="es-ES_tradnl" sz="1600" dirty="0">
                <a:solidFill>
                  <a:schemeClr val="bg1"/>
                </a:solidFill>
              </a:rPr>
              <a:t>familiar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2571674" y="4679759"/>
            <a:ext cx="2309607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</a:rPr>
              <a:t>Participación de los 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padres en las actividades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 educativas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7395870" y="4690035"/>
            <a:ext cx="2185470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bg1"/>
                </a:solidFill>
              </a:rPr>
              <a:t>Acompañamiento a los 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hijos en las actividades </a:t>
            </a:r>
          </a:p>
          <a:p>
            <a:pPr algn="ctr"/>
            <a:r>
              <a:rPr lang="es-ES_tradnl" sz="1600" dirty="0">
                <a:solidFill>
                  <a:schemeClr val="bg1"/>
                </a:solidFill>
              </a:rPr>
              <a:t>educativas</a:t>
            </a:r>
          </a:p>
        </p:txBody>
      </p:sp>
      <p:sp>
        <p:nvSpPr>
          <p:cNvPr id="23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5178922" y="1189691"/>
            <a:ext cx="183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Condiciones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7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CuadroTexto 37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4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5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CuadroTexto 35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2752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20139" y="716884"/>
            <a:ext cx="395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186452" y="1810334"/>
            <a:ext cx="7524427" cy="418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Cumplimiento del calendario escolar autorizado.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Asistencia y puntualidad de educandos. 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Asistencia y puntualidad de docentes.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Cobertura.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Aprobación. 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Deserción.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Permanencia.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Eficiencia terminal.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rgbClr val="002060"/>
                </a:solidFill>
              </a:rPr>
              <a:t>Grado promedio de escolaridad de la población de 15 años o más.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Analfabetismo.</a:t>
            </a:r>
          </a:p>
          <a:p>
            <a:pPr lvl="1">
              <a:lnSpc>
                <a:spcPts val="2900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Rezago educativo.</a:t>
            </a:r>
          </a:p>
        </p:txBody>
      </p:sp>
      <p:sp>
        <p:nvSpPr>
          <p:cNvPr id="15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5263755" y="1194214"/>
            <a:ext cx="166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Resultados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4" name="Grupo 33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5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9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CuadroTexto 39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6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7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8" name="CuadroTexto 37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" name="Triángulo isósceles 40"/>
          <p:cNvSpPr/>
          <p:nvPr/>
        </p:nvSpPr>
        <p:spPr>
          <a:xfrm rot="5400000">
            <a:off x="2556692" y="1996450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ángulo isósceles 41"/>
          <p:cNvSpPr/>
          <p:nvPr/>
        </p:nvSpPr>
        <p:spPr>
          <a:xfrm rot="5400000">
            <a:off x="2565436" y="2396943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riángulo isósceles 42"/>
          <p:cNvSpPr/>
          <p:nvPr/>
        </p:nvSpPr>
        <p:spPr>
          <a:xfrm rot="5400000">
            <a:off x="2556692" y="2748925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riángulo isósceles 43"/>
          <p:cNvSpPr/>
          <p:nvPr/>
        </p:nvSpPr>
        <p:spPr>
          <a:xfrm rot="5400000">
            <a:off x="2560162" y="3099776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riángulo isósceles 44"/>
          <p:cNvSpPr/>
          <p:nvPr/>
        </p:nvSpPr>
        <p:spPr>
          <a:xfrm rot="5400000">
            <a:off x="2556692" y="3458711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riángulo isósceles 45"/>
          <p:cNvSpPr/>
          <p:nvPr/>
        </p:nvSpPr>
        <p:spPr>
          <a:xfrm rot="5400000">
            <a:off x="2560162" y="3867189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riángulo isósceles 46"/>
          <p:cNvSpPr/>
          <p:nvPr/>
        </p:nvSpPr>
        <p:spPr>
          <a:xfrm rot="5400000">
            <a:off x="2565436" y="4195190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riángulo isósceles 47"/>
          <p:cNvSpPr/>
          <p:nvPr/>
        </p:nvSpPr>
        <p:spPr>
          <a:xfrm rot="5400000">
            <a:off x="2566539" y="4566504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ángulo isósceles 48"/>
          <p:cNvSpPr/>
          <p:nvPr/>
        </p:nvSpPr>
        <p:spPr>
          <a:xfrm rot="5400000">
            <a:off x="2563069" y="4925439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ángulo isósceles 49"/>
          <p:cNvSpPr/>
          <p:nvPr/>
        </p:nvSpPr>
        <p:spPr>
          <a:xfrm rot="5400000">
            <a:off x="2566539" y="5333917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ángulo isósceles 50"/>
          <p:cNvSpPr/>
          <p:nvPr/>
        </p:nvSpPr>
        <p:spPr>
          <a:xfrm rot="5400000">
            <a:off x="2571813" y="5661918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24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120139" y="718342"/>
            <a:ext cx="3951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Evaluación de la Calidad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779798" y="1926336"/>
            <a:ext cx="9072678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Escuelas de verano.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Relación de docentes convocados / evaluados al concluir el ciclo escolar.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Satisfacción con el liderazgo de las figuras directivas.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Satisfacción de la comunidad escolar con el servicio del docente.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Juntas realizadas por los Consejos Escolares de Participación Social.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Resultados en PLANEA.</a:t>
            </a:r>
          </a:p>
          <a:p>
            <a:pPr>
              <a:lnSpc>
                <a:spcPts val="3524"/>
              </a:lnSpc>
            </a:pPr>
            <a:r>
              <a:rPr lang="es-ES_tradnl" sz="2000" dirty="0">
                <a:solidFill>
                  <a:schemeClr val="accent5">
                    <a:lumMod val="50000"/>
                  </a:schemeClr>
                </a:solidFill>
              </a:rPr>
              <a:t>Resultados en el ELET.</a:t>
            </a:r>
            <a:endParaRPr lang="es-ES_tradnl" sz="177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Rectángulo 56"/>
          <p:cNvSpPr/>
          <p:nvPr/>
        </p:nvSpPr>
        <p:spPr>
          <a:xfrm>
            <a:off x="4720941" y="1194214"/>
            <a:ext cx="2750118" cy="422598"/>
          </a:xfrm>
          <a:custGeom>
            <a:avLst/>
            <a:gdLst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0 w 2750118"/>
              <a:gd name="connsiteY3" fmla="*/ 505039 h 505039"/>
              <a:gd name="connsiteX4" fmla="*/ 0 w 2750118"/>
              <a:gd name="connsiteY4" fmla="*/ 0 h 505039"/>
              <a:gd name="connsiteX0" fmla="*/ 0 w 2750118"/>
              <a:gd name="connsiteY0" fmla="*/ 0 h 505039"/>
              <a:gd name="connsiteX1" fmla="*/ 2750118 w 2750118"/>
              <a:gd name="connsiteY1" fmla="*/ 0 h 505039"/>
              <a:gd name="connsiteX2" fmla="*/ 2750118 w 2750118"/>
              <a:gd name="connsiteY2" fmla="*/ 505039 h 505039"/>
              <a:gd name="connsiteX3" fmla="*/ 193040 w 2750118"/>
              <a:gd name="connsiteY3" fmla="*/ 484719 h 505039"/>
              <a:gd name="connsiteX4" fmla="*/ 0 w 2750118"/>
              <a:gd name="connsiteY4" fmla="*/ 0 h 505039"/>
              <a:gd name="connsiteX0" fmla="*/ 0 w 2750118"/>
              <a:gd name="connsiteY0" fmla="*/ 0 h 494879"/>
              <a:gd name="connsiteX1" fmla="*/ 2750118 w 2750118"/>
              <a:gd name="connsiteY1" fmla="*/ 0 h 494879"/>
              <a:gd name="connsiteX2" fmla="*/ 2511358 w 2750118"/>
              <a:gd name="connsiteY2" fmla="*/ 494879 h 494879"/>
              <a:gd name="connsiteX3" fmla="*/ 193040 w 2750118"/>
              <a:gd name="connsiteY3" fmla="*/ 484719 h 494879"/>
              <a:gd name="connsiteX4" fmla="*/ 0 w 2750118"/>
              <a:gd name="connsiteY4" fmla="*/ 0 h 49487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511358 w 2750118"/>
              <a:gd name="connsiteY2" fmla="*/ 49487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611719"/>
              <a:gd name="connsiteX1" fmla="*/ 2750118 w 2750118"/>
              <a:gd name="connsiteY1" fmla="*/ 0 h 611719"/>
              <a:gd name="connsiteX2" fmla="*/ 2295458 w 2750118"/>
              <a:gd name="connsiteY2" fmla="*/ 611719 h 611719"/>
              <a:gd name="connsiteX3" fmla="*/ 279400 w 2750118"/>
              <a:gd name="connsiteY3" fmla="*/ 499959 h 611719"/>
              <a:gd name="connsiteX4" fmla="*/ 0 w 2750118"/>
              <a:gd name="connsiteY4" fmla="*/ 0 h 61171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8178 w 2750118"/>
              <a:gd name="connsiteY2" fmla="*/ 48725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499959"/>
              <a:gd name="connsiteX1" fmla="*/ 2750118 w 2750118"/>
              <a:gd name="connsiteY1" fmla="*/ 0 h 499959"/>
              <a:gd name="connsiteX2" fmla="*/ 2465638 w 2750118"/>
              <a:gd name="connsiteY2" fmla="*/ 497419 h 499959"/>
              <a:gd name="connsiteX3" fmla="*/ 279400 w 2750118"/>
              <a:gd name="connsiteY3" fmla="*/ 499959 h 499959"/>
              <a:gd name="connsiteX4" fmla="*/ 0 w 2750118"/>
              <a:gd name="connsiteY4" fmla="*/ 0 h 499959"/>
              <a:gd name="connsiteX0" fmla="*/ 0 w 2750118"/>
              <a:gd name="connsiteY0" fmla="*/ 0 h 517739"/>
              <a:gd name="connsiteX1" fmla="*/ 2750118 w 2750118"/>
              <a:gd name="connsiteY1" fmla="*/ 0 h 517739"/>
              <a:gd name="connsiteX2" fmla="*/ 2465638 w 2750118"/>
              <a:gd name="connsiteY2" fmla="*/ 497419 h 517739"/>
              <a:gd name="connsiteX3" fmla="*/ 297180 w 2750118"/>
              <a:gd name="connsiteY3" fmla="*/ 517739 h 517739"/>
              <a:gd name="connsiteX4" fmla="*/ 0 w 2750118"/>
              <a:gd name="connsiteY4" fmla="*/ 0 h 517739"/>
              <a:gd name="connsiteX0" fmla="*/ 0 w 2750118"/>
              <a:gd name="connsiteY0" fmla="*/ 0 h 520279"/>
              <a:gd name="connsiteX1" fmla="*/ 2750118 w 2750118"/>
              <a:gd name="connsiteY1" fmla="*/ 0 h 520279"/>
              <a:gd name="connsiteX2" fmla="*/ 2447858 w 2750118"/>
              <a:gd name="connsiteY2" fmla="*/ 520279 h 520279"/>
              <a:gd name="connsiteX3" fmla="*/ 297180 w 2750118"/>
              <a:gd name="connsiteY3" fmla="*/ 517739 h 520279"/>
              <a:gd name="connsiteX4" fmla="*/ 0 w 2750118"/>
              <a:gd name="connsiteY4" fmla="*/ 0 h 520279"/>
              <a:gd name="connsiteX0" fmla="*/ 0 w 2750118"/>
              <a:gd name="connsiteY0" fmla="*/ 0 h 524089"/>
              <a:gd name="connsiteX1" fmla="*/ 2750118 w 2750118"/>
              <a:gd name="connsiteY1" fmla="*/ 0 h 524089"/>
              <a:gd name="connsiteX2" fmla="*/ 2449763 w 2750118"/>
              <a:gd name="connsiteY2" fmla="*/ 524089 h 524089"/>
              <a:gd name="connsiteX3" fmla="*/ 297180 w 2750118"/>
              <a:gd name="connsiteY3" fmla="*/ 517739 h 524089"/>
              <a:gd name="connsiteX4" fmla="*/ 0 w 2750118"/>
              <a:gd name="connsiteY4" fmla="*/ 0 h 52408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976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59288 w 2750118"/>
              <a:gd name="connsiteY2" fmla="*/ 503134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0238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  <a:gd name="connsiteX0" fmla="*/ 0 w 2750118"/>
              <a:gd name="connsiteY0" fmla="*/ 0 h 525359"/>
              <a:gd name="connsiteX1" fmla="*/ 2750118 w 2750118"/>
              <a:gd name="connsiteY1" fmla="*/ 0 h 525359"/>
              <a:gd name="connsiteX2" fmla="*/ 2445953 w 2750118"/>
              <a:gd name="connsiteY2" fmla="*/ 524089 h 525359"/>
              <a:gd name="connsiteX3" fmla="*/ 299085 w 2750118"/>
              <a:gd name="connsiteY3" fmla="*/ 525359 h 525359"/>
              <a:gd name="connsiteX4" fmla="*/ 0 w 2750118"/>
              <a:gd name="connsiteY4" fmla="*/ 0 h 525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0118" h="525359">
                <a:moveTo>
                  <a:pt x="0" y="0"/>
                </a:moveTo>
                <a:lnTo>
                  <a:pt x="2750118" y="0"/>
                </a:lnTo>
                <a:lnTo>
                  <a:pt x="2445953" y="524089"/>
                </a:lnTo>
                <a:lnTo>
                  <a:pt x="299085" y="525359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ángulo 22"/>
          <p:cNvSpPr/>
          <p:nvPr/>
        </p:nvSpPr>
        <p:spPr>
          <a:xfrm>
            <a:off x="5263755" y="1194214"/>
            <a:ext cx="16674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Resultados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sp>
        <p:nvSpPr>
          <p:cNvPr id="3" name="Triángulo isósceles 2"/>
          <p:cNvSpPr/>
          <p:nvPr/>
        </p:nvSpPr>
        <p:spPr>
          <a:xfrm rot="5400000">
            <a:off x="2678612" y="2148850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riángulo isósceles 24"/>
          <p:cNvSpPr/>
          <p:nvPr/>
        </p:nvSpPr>
        <p:spPr>
          <a:xfrm rot="5400000">
            <a:off x="2678612" y="2604899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riángulo isósceles 25"/>
          <p:cNvSpPr/>
          <p:nvPr/>
        </p:nvSpPr>
        <p:spPr>
          <a:xfrm rot="5400000">
            <a:off x="2678612" y="3027682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riángulo isósceles 26"/>
          <p:cNvSpPr/>
          <p:nvPr/>
        </p:nvSpPr>
        <p:spPr>
          <a:xfrm rot="5400000">
            <a:off x="2682082" y="3464423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riángulo isósceles 27"/>
          <p:cNvSpPr/>
          <p:nvPr/>
        </p:nvSpPr>
        <p:spPr>
          <a:xfrm rot="5400000">
            <a:off x="2678612" y="3900623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ángulo isósceles 28"/>
          <p:cNvSpPr/>
          <p:nvPr/>
        </p:nvSpPr>
        <p:spPr>
          <a:xfrm rot="5400000">
            <a:off x="2682082" y="4375515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riángulo isósceles 29"/>
          <p:cNvSpPr/>
          <p:nvPr/>
        </p:nvSpPr>
        <p:spPr>
          <a:xfrm rot="5400000">
            <a:off x="2687356" y="4806845"/>
            <a:ext cx="148797" cy="128273"/>
          </a:xfrm>
          <a:prstGeom prst="triangl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upo 30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2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6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CuadroTexto 36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3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4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CuadroTexto 34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7577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7943851" y="5570056"/>
            <a:ext cx="2813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Dr. Julio Herminio Pimienta Prieto</a:t>
            </a:r>
          </a:p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Subsecretario de Educación Básica</a:t>
            </a:r>
          </a:p>
          <a:p>
            <a:pPr algn="ctr"/>
            <a:r>
              <a:rPr lang="es-MX" sz="1400" b="1" dirty="0">
                <a:solidFill>
                  <a:schemeClr val="accent1">
                    <a:lumMod val="50000"/>
                  </a:schemeClr>
                </a:solidFill>
              </a:rPr>
              <a:t>julio.pimienta@tamaulipas.gob.mx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569381" y="5319714"/>
            <a:ext cx="2705101" cy="931863"/>
            <a:chOff x="5400675" y="4076700"/>
            <a:chExt cx="3200400" cy="1116013"/>
          </a:xfrm>
        </p:grpSpPr>
        <p:grpSp>
          <p:nvGrpSpPr>
            <p:cNvPr id="9" name="Grupo 7"/>
            <p:cNvGrpSpPr>
              <a:grpSpLocks/>
            </p:cNvGrpSpPr>
            <p:nvPr/>
          </p:nvGrpSpPr>
          <p:grpSpPr bwMode="auto">
            <a:xfrm>
              <a:off x="5400675" y="4718050"/>
              <a:ext cx="3200400" cy="474663"/>
              <a:chOff x="5761393" y="6338748"/>
              <a:chExt cx="3146728" cy="499780"/>
            </a:xfrm>
          </p:grpSpPr>
          <p:pic>
            <p:nvPicPr>
              <p:cNvPr id="13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CuadroTexto 13"/>
              <p:cNvSpPr txBox="1"/>
              <p:nvPr/>
            </p:nvSpPr>
            <p:spPr>
              <a:xfrm>
                <a:off x="6532466" y="6338748"/>
                <a:ext cx="2375655" cy="38810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b="1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10" name="Grupo 14"/>
            <p:cNvGrpSpPr>
              <a:grpSpLocks/>
            </p:cNvGrpSpPr>
            <p:nvPr/>
          </p:nvGrpSpPr>
          <p:grpSpPr bwMode="auto">
            <a:xfrm>
              <a:off x="5421313" y="4076700"/>
              <a:ext cx="2933700" cy="639763"/>
              <a:chOff x="5979089" y="3973800"/>
              <a:chExt cx="2657606" cy="638961"/>
            </a:xfrm>
          </p:grpSpPr>
          <p:pic>
            <p:nvPicPr>
              <p:cNvPr id="11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638961" cy="638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CuadroTexto 11"/>
              <p:cNvSpPr txBox="1"/>
              <p:nvPr/>
            </p:nvSpPr>
            <p:spPr>
              <a:xfrm>
                <a:off x="6611852" y="4095885"/>
                <a:ext cx="2024843" cy="368136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400" b="1" dirty="0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400" b="1" dirty="0" err="1">
                    <a:solidFill>
                      <a:schemeClr val="accent1">
                        <a:lumMod val="50000"/>
                      </a:schemeClr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400" b="1" dirty="0">
                  <a:solidFill>
                    <a:schemeClr val="accent1">
                      <a:lumMod val="50000"/>
                    </a:schemeClr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" name="CuadroTexto 14"/>
          <p:cNvSpPr txBox="1"/>
          <p:nvPr/>
        </p:nvSpPr>
        <p:spPr>
          <a:xfrm>
            <a:off x="304802" y="1829245"/>
            <a:ext cx="115823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Normal" panose="00000505000000000000" pitchFamily="50" charset="0"/>
              </a:rPr>
              <a:t>CONFERENCIA</a:t>
            </a:r>
          </a:p>
          <a:p>
            <a:pPr algn="ctr"/>
            <a:endParaRPr lang="es-MX" sz="1200" dirty="0">
              <a:solidFill>
                <a:schemeClr val="accent1">
                  <a:lumMod val="50000"/>
                </a:schemeClr>
              </a:solidFill>
              <a:latin typeface="Novecento wide Normal" panose="00000505000000000000" pitchFamily="50" charset="0"/>
            </a:endParaRP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Book" panose="00000405000000000000" pitchFamily="50" charset="0"/>
              </a:rPr>
              <a:t>“Política Educativa.</a:t>
            </a:r>
          </a:p>
          <a:p>
            <a:pPr algn="ctr"/>
            <a:r>
              <a:rPr lang="es-MX" sz="2800" dirty="0">
                <a:solidFill>
                  <a:schemeClr val="accent1">
                    <a:lumMod val="50000"/>
                  </a:schemeClr>
                </a:solidFill>
                <a:latin typeface="Novecento wide Book" panose="00000405000000000000" pitchFamily="50" charset="0"/>
              </a:rPr>
              <a:t>El Modelo Educativo de Tamaulipas”</a:t>
            </a:r>
            <a:endParaRPr lang="es-MX" sz="3200" dirty="0">
              <a:solidFill>
                <a:schemeClr val="accent1">
                  <a:lumMod val="50000"/>
                </a:schemeClr>
              </a:solidFill>
              <a:latin typeface="Novecento wide Book" panose="00000405000000000000" pitchFamily="50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047435" y="4161315"/>
            <a:ext cx="8097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b="1" dirty="0">
                <a:solidFill>
                  <a:schemeClr val="accent1">
                    <a:lumMod val="50000"/>
                  </a:schemeClr>
                </a:solidFill>
                <a:latin typeface="HelveticaNeueLT Std Lt" panose="020B0403020202020204" pitchFamily="34" charset="0"/>
              </a:rPr>
              <a:t>¡Muchas; pero Muchas Gracias!</a:t>
            </a:r>
            <a:endParaRPr lang="es-MX" b="1" dirty="0">
              <a:solidFill>
                <a:schemeClr val="accent1">
                  <a:lumMod val="50000"/>
                </a:schemeClr>
              </a:solidFill>
              <a:latin typeface="HelveticaNeueLT Std Lt" panose="020B0403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58" y="339950"/>
            <a:ext cx="2608083" cy="53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200" y="2180206"/>
            <a:ext cx="7771600" cy="366250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503221" y="710982"/>
            <a:ext cx="718555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1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Modelo de Calidad para el Sistema Educativo de Tamaulipas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15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19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CuadroTexto 19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16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17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CuadroTexto 17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3696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208021" y="713998"/>
            <a:ext cx="5775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Modelo Educativo de Tamaulipas: </a:t>
            </a:r>
            <a:r>
              <a:rPr lang="es-MX" sz="2400" b="1" dirty="0">
                <a:solidFill>
                  <a:schemeClr val="bg1"/>
                </a:solidFill>
                <a:latin typeface="HelveticaNeueLT Std Lt" panose="020B0403020202020204" pitchFamily="34" charset="0"/>
              </a:rPr>
              <a:t>MET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10" y="1571500"/>
            <a:ext cx="5019783" cy="498435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0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24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CuadroTexto 24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1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2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CuadroTexto 22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6102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7348" y="3789379"/>
            <a:ext cx="2093843" cy="350490"/>
          </a:xfrm>
        </p:spPr>
        <p:txBody>
          <a:bodyPr>
            <a:noAutofit/>
          </a:bodyPr>
          <a:lstStyle/>
          <a:p>
            <a:pPr algn="ctr"/>
            <a:r>
              <a:rPr lang="es-MX" sz="1800" b="1" dirty="0">
                <a:solidFill>
                  <a:srgbClr val="0070C0"/>
                </a:solidFill>
                <a:latin typeface="+mn-lt"/>
              </a:rPr>
              <a:t>Político - Jurídico</a:t>
            </a:r>
            <a:endParaRPr lang="es-ES_tradnl" sz="2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061903" y="718338"/>
            <a:ext cx="20681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3223865" y="2234209"/>
            <a:ext cx="7523861" cy="3785652"/>
            <a:chOff x="1695893" y="1856440"/>
            <a:chExt cx="7523861" cy="3785652"/>
          </a:xfrm>
        </p:grpSpPr>
        <p:sp>
          <p:nvSpPr>
            <p:cNvPr id="13" name="CuadroTexto 12"/>
            <p:cNvSpPr txBox="1"/>
            <p:nvPr/>
          </p:nvSpPr>
          <p:spPr>
            <a:xfrm>
              <a:off x="2056954" y="1856440"/>
              <a:ext cx="716280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Constitución Política de los Estados Unidos Mexicanos.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General de Educación.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del Instituto Nacional para la Evaluación de la Educación.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General del Servicio Profesional Docente.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de Educación para el Estado de Tamaulipas.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de Seguridad Escolar para el Estado de Tamaulipas.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de Cultura Física y Deporte para el Estado de Tamaulipas.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Ley de Promoción de la Lectura y Creación de Libros para el Estado de Tamaulipas.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Plan Estatal de Desarrollo 2016-2022.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s-MX" sz="2000" dirty="0">
                  <a:solidFill>
                    <a:srgbClr val="0070C0"/>
                  </a:solidFill>
                </a:rPr>
                <a:t>Plan Sectorial de Educación para el Estado de Tamaulipas.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s-MX" sz="20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3" name="Abrir llave 2"/>
            <p:cNvSpPr/>
            <p:nvPr/>
          </p:nvSpPr>
          <p:spPr>
            <a:xfrm>
              <a:off x="1695893" y="1929811"/>
              <a:ext cx="496322" cy="330672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1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27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CuadroTexto 27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4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5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CuadroTexto 25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141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91463" y="719942"/>
            <a:ext cx="20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Fundamentos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973295" y="2042084"/>
            <a:ext cx="2245413" cy="584777"/>
          </a:xfrm>
        </p:spPr>
        <p:txBody>
          <a:bodyPr>
            <a:noAutofit/>
          </a:bodyPr>
          <a:lstStyle/>
          <a:p>
            <a:pPr algn="ctr"/>
            <a:r>
              <a:rPr lang="es-MX" sz="2000" b="1" dirty="0">
                <a:solidFill>
                  <a:srgbClr val="0070C0"/>
                </a:solidFill>
              </a:rPr>
              <a:t>Filosófico</a:t>
            </a:r>
          </a:p>
        </p:txBody>
      </p:sp>
      <p:grpSp>
        <p:nvGrpSpPr>
          <p:cNvPr id="24" name="Agrupar 23"/>
          <p:cNvGrpSpPr/>
          <p:nvPr/>
        </p:nvGrpSpPr>
        <p:grpSpPr>
          <a:xfrm>
            <a:off x="1588867" y="3056467"/>
            <a:ext cx="8957213" cy="1667933"/>
            <a:chOff x="0" y="2822713"/>
            <a:chExt cx="9022080" cy="1680012"/>
          </a:xfrm>
        </p:grpSpPr>
        <p:cxnSp>
          <p:nvCxnSpPr>
            <p:cNvPr id="8" name="Conector recto 7"/>
            <p:cNvCxnSpPr/>
            <p:nvPr/>
          </p:nvCxnSpPr>
          <p:spPr>
            <a:xfrm>
              <a:off x="1054729" y="2822713"/>
              <a:ext cx="6809543" cy="0"/>
            </a:xfrm>
            <a:prstGeom prst="line">
              <a:avLst/>
            </a:prstGeom>
            <a:ln w="508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/>
            <p:cNvCxnSpPr/>
            <p:nvPr/>
          </p:nvCxnSpPr>
          <p:spPr>
            <a:xfrm>
              <a:off x="1076073" y="2822713"/>
              <a:ext cx="0" cy="78187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ángulo redondeado 10"/>
            <p:cNvSpPr/>
            <p:nvPr/>
          </p:nvSpPr>
          <p:spPr>
            <a:xfrm>
              <a:off x="0" y="3603344"/>
              <a:ext cx="2101742" cy="899381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lvl="1" algn="ctr"/>
              <a:r>
                <a:rPr lang="es-MX" sz="1100" b="1" dirty="0">
                  <a:solidFill>
                    <a:schemeClr val="bg1"/>
                  </a:solidFill>
                </a:rPr>
                <a:t>Desarrollo Integral </a:t>
              </a:r>
            </a:p>
          </p:txBody>
        </p:sp>
        <p:cxnSp>
          <p:nvCxnSpPr>
            <p:cNvPr id="14" name="Conector recto de flecha 13"/>
            <p:cNvCxnSpPr/>
            <p:nvPr/>
          </p:nvCxnSpPr>
          <p:spPr>
            <a:xfrm>
              <a:off x="3249541" y="2822713"/>
              <a:ext cx="0" cy="78187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ángulo redondeado 14"/>
            <p:cNvSpPr/>
            <p:nvPr/>
          </p:nvSpPr>
          <p:spPr>
            <a:xfrm>
              <a:off x="2152090" y="3603344"/>
              <a:ext cx="2221078" cy="899381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lvl="1" algn="ctr"/>
              <a:r>
                <a:rPr lang="es-MX" sz="1100" b="1" dirty="0">
                  <a:solidFill>
                    <a:schemeClr val="bg1"/>
                  </a:solidFill>
                </a:rPr>
                <a:t>Alteridad</a:t>
              </a:r>
            </a:p>
          </p:txBody>
        </p:sp>
        <p:cxnSp>
          <p:nvCxnSpPr>
            <p:cNvPr id="16" name="Conector recto de flecha 15"/>
            <p:cNvCxnSpPr/>
            <p:nvPr/>
          </p:nvCxnSpPr>
          <p:spPr>
            <a:xfrm>
              <a:off x="5559068" y="2822713"/>
              <a:ext cx="0" cy="78187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ángulo redondeado 16"/>
            <p:cNvSpPr/>
            <p:nvPr/>
          </p:nvSpPr>
          <p:spPr>
            <a:xfrm>
              <a:off x="4426553" y="3603344"/>
              <a:ext cx="2193246" cy="899381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s-MX" sz="1100" b="1" dirty="0">
                  <a:solidFill>
                    <a:schemeClr val="bg1"/>
                  </a:solidFill>
                </a:rPr>
                <a:t>Autopoiesis</a:t>
              </a:r>
            </a:p>
          </p:txBody>
        </p:sp>
        <p:cxnSp>
          <p:nvCxnSpPr>
            <p:cNvPr id="18" name="Conector recto de flecha 17"/>
            <p:cNvCxnSpPr/>
            <p:nvPr/>
          </p:nvCxnSpPr>
          <p:spPr>
            <a:xfrm>
              <a:off x="7843800" y="2822713"/>
              <a:ext cx="0" cy="781878"/>
            </a:xfrm>
            <a:prstGeom prst="straightConnector1">
              <a:avLst/>
            </a:prstGeom>
            <a:ln w="508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ángulo redondeado 18"/>
            <p:cNvSpPr/>
            <p:nvPr/>
          </p:nvSpPr>
          <p:spPr>
            <a:xfrm>
              <a:off x="6665564" y="3603344"/>
              <a:ext cx="2356516" cy="899381"/>
            </a:xfrm>
            <a:prstGeom prst="round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es-MX" sz="1100" b="1" dirty="0">
                  <a:solidFill>
                    <a:schemeClr val="bg1"/>
                  </a:solidFill>
                </a:rPr>
                <a:t>Complejidad</a:t>
              </a:r>
            </a:p>
          </p:txBody>
        </p:sp>
      </p:grpSp>
      <p:cxnSp>
        <p:nvCxnSpPr>
          <p:cNvPr id="22" name="Conector recto de flecha 21"/>
          <p:cNvCxnSpPr>
            <a:cxnSpLocks/>
          </p:cNvCxnSpPr>
          <p:nvPr/>
        </p:nvCxnSpPr>
        <p:spPr>
          <a:xfrm>
            <a:off x="6143435" y="2457451"/>
            <a:ext cx="0" cy="521277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ítulo 1"/>
          <p:cNvSpPr txBox="1">
            <a:spLocks/>
          </p:cNvSpPr>
          <p:nvPr/>
        </p:nvSpPr>
        <p:spPr>
          <a:xfrm>
            <a:off x="3063898" y="5394884"/>
            <a:ext cx="5597502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000" b="1" dirty="0">
                <a:solidFill>
                  <a:srgbClr val="0070C0"/>
                </a:solidFill>
              </a:rPr>
              <a:t>Educar para la democracia, ciudadanía responsable, con enfoque en los derechos humanos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8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9" name="CuadroTexto 38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7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8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CuadroTexto 35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119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091559" y="713753"/>
            <a:ext cx="20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Fundamentos</a:t>
            </a:r>
          </a:p>
        </p:txBody>
      </p:sp>
      <p:cxnSp>
        <p:nvCxnSpPr>
          <p:cNvPr id="57" name="Conector recto de flecha 56"/>
          <p:cNvCxnSpPr/>
          <p:nvPr/>
        </p:nvCxnSpPr>
        <p:spPr>
          <a:xfrm flipV="1">
            <a:off x="8963169" y="1869353"/>
            <a:ext cx="443583" cy="152607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2362201" y="1685165"/>
            <a:ext cx="1725779" cy="1781863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Perspectiva </a:t>
            </a:r>
          </a:p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de las </a:t>
            </a:r>
          </a:p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COMPETENCIAS</a:t>
            </a:r>
          </a:p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en la</a:t>
            </a:r>
          </a:p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Educación</a:t>
            </a:r>
          </a:p>
        </p:txBody>
      </p:sp>
      <p:sp>
        <p:nvSpPr>
          <p:cNvPr id="9" name="Elipse 8"/>
          <p:cNvSpPr/>
          <p:nvPr/>
        </p:nvSpPr>
        <p:spPr>
          <a:xfrm>
            <a:off x="6163941" y="3423819"/>
            <a:ext cx="1463685" cy="146368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Tareas Docentes para el Aprendizaje</a:t>
            </a:r>
          </a:p>
        </p:txBody>
      </p:sp>
      <p:sp>
        <p:nvSpPr>
          <p:cNvPr id="10" name="Elipse 9"/>
          <p:cNvSpPr/>
          <p:nvPr/>
        </p:nvSpPr>
        <p:spPr>
          <a:xfrm>
            <a:off x="7553876" y="1652978"/>
            <a:ext cx="1620950" cy="162095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1000" b="1" dirty="0">
              <a:solidFill>
                <a:schemeClr val="bg1"/>
              </a:solidFill>
            </a:endParaRPr>
          </a:p>
        </p:txBody>
      </p:sp>
      <p:cxnSp>
        <p:nvCxnSpPr>
          <p:cNvPr id="21" name="Conector recto de flecha 20"/>
          <p:cNvCxnSpPr>
            <a:cxnSpLocks/>
            <a:endCxn id="8" idx="6"/>
          </p:cNvCxnSpPr>
          <p:nvPr/>
        </p:nvCxnSpPr>
        <p:spPr>
          <a:xfrm flipH="1">
            <a:off x="4087979" y="2291450"/>
            <a:ext cx="1484068" cy="28464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5366848" y="1343815"/>
            <a:ext cx="1787726" cy="1787726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2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503548" y="1815065"/>
            <a:ext cx="150291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500" b="1" dirty="0">
                <a:solidFill>
                  <a:schemeClr val="bg1"/>
                </a:solidFill>
              </a:rPr>
              <a:t>Psicopedagógico</a:t>
            </a:r>
          </a:p>
          <a:p>
            <a:pPr algn="ctr"/>
            <a:r>
              <a:rPr lang="es-MX" sz="1500" b="1" dirty="0">
                <a:solidFill>
                  <a:schemeClr val="bg1"/>
                </a:solidFill>
              </a:rPr>
              <a:t>SECUENCIA </a:t>
            </a:r>
          </a:p>
          <a:p>
            <a:pPr algn="ctr"/>
            <a:r>
              <a:rPr lang="es-MX" sz="1500" b="1" dirty="0">
                <a:solidFill>
                  <a:schemeClr val="bg1"/>
                </a:solidFill>
              </a:rPr>
              <a:t>DIDÁCTICA</a:t>
            </a:r>
          </a:p>
        </p:txBody>
      </p:sp>
      <p:cxnSp>
        <p:nvCxnSpPr>
          <p:cNvPr id="27" name="Conector recto de flecha 26"/>
          <p:cNvCxnSpPr>
            <a:cxnSpLocks/>
          </p:cNvCxnSpPr>
          <p:nvPr/>
        </p:nvCxnSpPr>
        <p:spPr>
          <a:xfrm>
            <a:off x="6541383" y="3092080"/>
            <a:ext cx="161505" cy="370046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4478377" y="5129253"/>
            <a:ext cx="1052473" cy="102389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Motivación </a:t>
            </a:r>
          </a:p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Mediante</a:t>
            </a:r>
          </a:p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Problema</a:t>
            </a:r>
          </a:p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Pedagógico</a:t>
            </a:r>
          </a:p>
        </p:txBody>
      </p:sp>
      <p:sp>
        <p:nvSpPr>
          <p:cNvPr id="31" name="Elipse 30"/>
          <p:cNvSpPr/>
          <p:nvPr/>
        </p:nvSpPr>
        <p:spPr>
          <a:xfrm>
            <a:off x="6492298" y="5346073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sp>
        <p:nvSpPr>
          <p:cNvPr id="32" name="Elipse 31"/>
          <p:cNvSpPr/>
          <p:nvPr/>
        </p:nvSpPr>
        <p:spPr>
          <a:xfrm>
            <a:off x="7677483" y="4887503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cxnSp>
        <p:nvCxnSpPr>
          <p:cNvPr id="33" name="Conector recto de flecha 32"/>
          <p:cNvCxnSpPr/>
          <p:nvPr/>
        </p:nvCxnSpPr>
        <p:spPr>
          <a:xfrm>
            <a:off x="6895783" y="4884785"/>
            <a:ext cx="6883" cy="45857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cxnSpLocks/>
            <a:stCxn id="69" idx="4"/>
            <a:endCxn id="30" idx="0"/>
          </p:cNvCxnSpPr>
          <p:nvPr/>
        </p:nvCxnSpPr>
        <p:spPr>
          <a:xfrm>
            <a:off x="5003483" y="4722404"/>
            <a:ext cx="1130" cy="40684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>
            <a:endCxn id="32" idx="1"/>
          </p:cNvCxnSpPr>
          <p:nvPr/>
        </p:nvCxnSpPr>
        <p:spPr>
          <a:xfrm>
            <a:off x="7457867" y="4627113"/>
            <a:ext cx="353928" cy="39470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6569996" y="5589279"/>
            <a:ext cx="7617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Actividades</a:t>
            </a:r>
          </a:p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 para el </a:t>
            </a:r>
          </a:p>
          <a:p>
            <a:pPr marL="0" lvl="2" algn="ctr"/>
            <a:r>
              <a:rPr lang="es-MX" sz="900" b="1" dirty="0">
                <a:solidFill>
                  <a:schemeClr val="bg1"/>
                </a:solidFill>
              </a:rPr>
              <a:t>Aprendizaje</a:t>
            </a:r>
          </a:p>
        </p:txBody>
      </p:sp>
      <p:sp>
        <p:nvSpPr>
          <p:cNvPr id="44" name="CuadroTexto 43"/>
          <p:cNvSpPr txBox="1"/>
          <p:nvPr/>
        </p:nvSpPr>
        <p:spPr>
          <a:xfrm>
            <a:off x="7686995" y="5080398"/>
            <a:ext cx="9460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3" algn="ctr"/>
            <a:r>
              <a:rPr lang="es-MX" sz="900" b="1" dirty="0">
                <a:solidFill>
                  <a:schemeClr val="bg1"/>
                </a:solidFill>
              </a:rPr>
              <a:t>Evaluación </a:t>
            </a:r>
          </a:p>
          <a:p>
            <a:pPr marL="0" lvl="3" algn="ctr"/>
            <a:r>
              <a:rPr lang="es-MX" sz="900" b="1" dirty="0">
                <a:solidFill>
                  <a:schemeClr val="bg1"/>
                </a:solidFill>
              </a:rPr>
              <a:t>Formativa para </a:t>
            </a:r>
          </a:p>
          <a:p>
            <a:pPr marL="0" lvl="3" algn="ctr"/>
            <a:r>
              <a:rPr lang="es-MX" sz="900" b="1" dirty="0">
                <a:solidFill>
                  <a:schemeClr val="bg1"/>
                </a:solidFill>
              </a:rPr>
              <a:t>el Aprendizaje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45" name="Elipse 44"/>
          <p:cNvSpPr/>
          <p:nvPr/>
        </p:nvSpPr>
        <p:spPr>
          <a:xfrm>
            <a:off x="8096828" y="3735376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cxnSp>
        <p:nvCxnSpPr>
          <p:cNvPr id="46" name="Conector recto de flecha 45"/>
          <p:cNvCxnSpPr/>
          <p:nvPr/>
        </p:nvCxnSpPr>
        <p:spPr>
          <a:xfrm>
            <a:off x="8504599" y="3274088"/>
            <a:ext cx="6883" cy="45857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ipse 46"/>
          <p:cNvSpPr/>
          <p:nvPr/>
        </p:nvSpPr>
        <p:spPr>
          <a:xfrm>
            <a:off x="9123614" y="3368661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cxnSp>
        <p:nvCxnSpPr>
          <p:cNvPr id="48" name="Conector recto de flecha 47"/>
          <p:cNvCxnSpPr>
            <a:stCxn id="10" idx="5"/>
          </p:cNvCxnSpPr>
          <p:nvPr/>
        </p:nvCxnSpPr>
        <p:spPr>
          <a:xfrm>
            <a:off x="8937444" y="3036545"/>
            <a:ext cx="320483" cy="46642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lipse 48"/>
          <p:cNvSpPr/>
          <p:nvPr/>
        </p:nvSpPr>
        <p:spPr>
          <a:xfrm>
            <a:off x="9639681" y="2345108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cxnSp>
        <p:nvCxnSpPr>
          <p:cNvPr id="50" name="Conector recto de flecha 49"/>
          <p:cNvCxnSpPr/>
          <p:nvPr/>
        </p:nvCxnSpPr>
        <p:spPr>
          <a:xfrm>
            <a:off x="9174825" y="2537879"/>
            <a:ext cx="487576" cy="142688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lipse 55"/>
          <p:cNvSpPr/>
          <p:nvPr/>
        </p:nvSpPr>
        <p:spPr>
          <a:xfrm>
            <a:off x="9393285" y="1297814"/>
            <a:ext cx="917140" cy="9171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endParaRPr lang="es-MX" sz="900" b="1" dirty="0">
              <a:solidFill>
                <a:schemeClr val="bg1"/>
              </a:solidFill>
            </a:endParaRPr>
          </a:p>
        </p:txBody>
      </p:sp>
      <p:sp>
        <p:nvSpPr>
          <p:cNvPr id="60" name="CuadroTexto 59"/>
          <p:cNvSpPr txBox="1"/>
          <p:nvPr/>
        </p:nvSpPr>
        <p:spPr>
          <a:xfrm>
            <a:off x="8096829" y="3990769"/>
            <a:ext cx="909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b="1" dirty="0">
                <a:solidFill>
                  <a:schemeClr val="bg1"/>
                </a:solidFill>
              </a:rPr>
              <a:t>Resultado de </a:t>
            </a:r>
          </a:p>
          <a:p>
            <a:pPr algn="ctr"/>
            <a:r>
              <a:rPr lang="es-MX" sz="1000" b="1" dirty="0">
                <a:solidFill>
                  <a:schemeClr val="bg1"/>
                </a:solidFill>
              </a:rPr>
              <a:t>aprendizaje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61" name="CuadroTexto 60"/>
          <p:cNvSpPr txBox="1"/>
          <p:nvPr/>
        </p:nvSpPr>
        <p:spPr>
          <a:xfrm>
            <a:off x="9211731" y="3698629"/>
            <a:ext cx="740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b="1">
                <a:solidFill>
                  <a:schemeClr val="bg1"/>
                </a:solidFill>
              </a:rPr>
              <a:t>Evidencias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62" name="CuadroTexto 61"/>
          <p:cNvSpPr txBox="1"/>
          <p:nvPr/>
        </p:nvSpPr>
        <p:spPr>
          <a:xfrm>
            <a:off x="9604561" y="2655344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>
                <a:solidFill>
                  <a:schemeClr val="bg1"/>
                </a:solidFill>
              </a:rPr>
              <a:t>Criterios e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Instrumentos</a:t>
            </a:r>
            <a:endParaRPr lang="es-ES_tradnl" sz="1100" dirty="0">
              <a:solidFill>
                <a:schemeClr val="bg1"/>
              </a:solidFill>
            </a:endParaRPr>
          </a:p>
        </p:txBody>
      </p:sp>
      <p:sp>
        <p:nvSpPr>
          <p:cNvPr id="63" name="CuadroTexto 62"/>
          <p:cNvSpPr txBox="1"/>
          <p:nvPr/>
        </p:nvSpPr>
        <p:spPr>
          <a:xfrm>
            <a:off x="9462168" y="1557309"/>
            <a:ext cx="808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b="1">
                <a:solidFill>
                  <a:schemeClr val="bg1"/>
                </a:solidFill>
              </a:rPr>
              <a:t>Nivel de </a:t>
            </a:r>
          </a:p>
          <a:p>
            <a:pPr algn="ctr"/>
            <a:r>
              <a:rPr lang="es-MX" sz="1000" b="1" dirty="0">
                <a:solidFill>
                  <a:schemeClr val="bg1"/>
                </a:solidFill>
              </a:rPr>
              <a:t>desempeño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64" name="CuadroTexto 63"/>
          <p:cNvSpPr txBox="1"/>
          <p:nvPr/>
        </p:nvSpPr>
        <p:spPr>
          <a:xfrm>
            <a:off x="7669922" y="2027477"/>
            <a:ext cx="14414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2" algn="ctr"/>
            <a:r>
              <a:rPr lang="es-MX" sz="1100" b="1" dirty="0">
                <a:solidFill>
                  <a:schemeClr val="bg1"/>
                </a:solidFill>
              </a:rPr>
              <a:t>Evaluación Formativa</a:t>
            </a:r>
          </a:p>
          <a:p>
            <a:pPr marL="0" lvl="2" algn="ctr"/>
            <a:r>
              <a:rPr lang="es-MX" sz="1100" b="1" dirty="0">
                <a:solidFill>
                  <a:schemeClr val="bg1"/>
                </a:solidFill>
              </a:rPr>
              <a:t>para</a:t>
            </a:r>
          </a:p>
          <a:p>
            <a:pPr marL="0" lvl="2" algn="ctr"/>
            <a:r>
              <a:rPr lang="es-MX" sz="1100" b="1" dirty="0">
                <a:solidFill>
                  <a:schemeClr val="bg1"/>
                </a:solidFill>
              </a:rPr>
              <a:t>el </a:t>
            </a:r>
          </a:p>
          <a:p>
            <a:pPr marL="0" lvl="2" algn="ctr"/>
            <a:r>
              <a:rPr lang="es-MX" sz="1100" b="1" dirty="0">
                <a:solidFill>
                  <a:schemeClr val="bg1"/>
                </a:solidFill>
              </a:rPr>
              <a:t>Aprendizaje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040" y="3533345"/>
            <a:ext cx="3076284" cy="2718781"/>
          </a:xfrm>
          <a:prstGeom prst="rect">
            <a:avLst/>
          </a:prstGeom>
        </p:spPr>
      </p:pic>
      <p:cxnSp>
        <p:nvCxnSpPr>
          <p:cNvPr id="67" name="Conector recto de flecha 66"/>
          <p:cNvCxnSpPr>
            <a:cxnSpLocks/>
          </p:cNvCxnSpPr>
          <p:nvPr/>
        </p:nvCxnSpPr>
        <p:spPr>
          <a:xfrm flipH="1">
            <a:off x="5420335" y="2978045"/>
            <a:ext cx="370107" cy="399833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ipse 68"/>
          <p:cNvSpPr/>
          <p:nvPr/>
        </p:nvSpPr>
        <p:spPr>
          <a:xfrm>
            <a:off x="4271641" y="3258719"/>
            <a:ext cx="1463685" cy="146368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Situación </a:t>
            </a:r>
          </a:p>
          <a:p>
            <a:pPr marL="0" lvl="2" algn="ctr"/>
            <a:r>
              <a:rPr lang="es-MX" sz="1200" b="1" dirty="0">
                <a:solidFill>
                  <a:schemeClr val="bg1"/>
                </a:solidFill>
              </a:rPr>
              <a:t>Didáctica</a:t>
            </a:r>
          </a:p>
        </p:txBody>
      </p:sp>
      <p:cxnSp>
        <p:nvCxnSpPr>
          <p:cNvPr id="74" name="Conector recto de flecha 73"/>
          <p:cNvCxnSpPr>
            <a:cxnSpLocks/>
          </p:cNvCxnSpPr>
          <p:nvPr/>
        </p:nvCxnSpPr>
        <p:spPr>
          <a:xfrm>
            <a:off x="7063029" y="2537880"/>
            <a:ext cx="564597" cy="265799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n 41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65" name="Grupo 6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6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72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3" name="CuadroTexto 72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68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70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CuadroTexto 70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9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6" grpId="0" animBg="1"/>
      <p:bldP spid="7" grpId="0"/>
      <p:bldP spid="30" grpId="0" animBg="1"/>
      <p:bldP spid="31" grpId="0" animBg="1"/>
      <p:bldP spid="32" grpId="0" animBg="1"/>
      <p:bldP spid="43" grpId="0"/>
      <p:bldP spid="44" grpId="0"/>
      <p:bldP spid="45" grpId="0" animBg="1"/>
      <p:bldP spid="47" grpId="0" animBg="1"/>
      <p:bldP spid="49" grpId="0" animBg="1"/>
      <p:bldP spid="56" grpId="0" animBg="1"/>
      <p:bldP spid="60" grpId="0"/>
      <p:bldP spid="61" grpId="0"/>
      <p:bldP spid="62" grpId="0"/>
      <p:bldP spid="63" grpId="0"/>
      <p:bldP spid="64" grpId="0"/>
      <p:bldP spid="6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33726" y="2281239"/>
            <a:ext cx="1909497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OBJETIVOS</a:t>
            </a:r>
            <a:endParaRPr lang="es-ES" altLang="es-MX" sz="2400" dirty="0">
              <a:solidFill>
                <a:srgbClr val="0064A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129320" y="2281239"/>
            <a:ext cx="2048959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APLICACIÓN</a:t>
            </a:r>
            <a:endParaRPr lang="es-ES" altLang="es-MX" sz="2400" dirty="0">
              <a:solidFill>
                <a:srgbClr val="0064A7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66396" y="4686301"/>
            <a:ext cx="2560316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MX" sz="24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ORGANIZACIÓN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154864" y="4686301"/>
            <a:ext cx="2066591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ENSEÑANZA</a:t>
            </a:r>
            <a:endParaRPr lang="es-MX" altLang="es-MX" sz="2000" b="1" dirty="0">
              <a:solidFill>
                <a:srgbClr val="0064A7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132972" y="2482850"/>
            <a:ext cx="641979" cy="2665115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583239" y="4603751"/>
            <a:ext cx="1438275" cy="485775"/>
          </a:xfrm>
          <a:prstGeom prst="rightArrow">
            <a:avLst>
              <a:gd name="adj1" fmla="val 50000"/>
              <a:gd name="adj2" fmla="val 50279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 rot="16200000">
            <a:off x="8417435" y="3283744"/>
            <a:ext cx="2614613" cy="733425"/>
          </a:xfrm>
          <a:prstGeom prst="curvedUp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597401" y="3411538"/>
            <a:ext cx="3122613" cy="461962"/>
          </a:xfrm>
          <a:prstGeom prst="rect">
            <a:avLst/>
          </a:prstGeom>
          <a:noFill/>
          <a:ln w="38100">
            <a:solidFill>
              <a:srgbClr val="0064A7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z="2400" b="1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Lógica Didáctica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3968654" y="716126"/>
            <a:ext cx="425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 Psicopedagógico</a:t>
            </a: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25" name="Grupo 24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26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31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CuadroTexto 31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27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29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CuadroTexto 29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98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133726" y="1900239"/>
            <a:ext cx="1909497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OBJETIVOS</a:t>
            </a:r>
            <a:endParaRPr lang="es-ES" altLang="es-MX" sz="2400" dirty="0">
              <a:solidFill>
                <a:srgbClr val="0064A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129320" y="1900239"/>
            <a:ext cx="2048959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APLICACIÓN</a:t>
            </a:r>
            <a:endParaRPr lang="es-ES" altLang="es-MX" sz="2400" dirty="0">
              <a:solidFill>
                <a:srgbClr val="0064A7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866396" y="4305301"/>
            <a:ext cx="2560316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MX" sz="24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ORGANIZACIÓN</a:t>
            </a: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154864" y="4305301"/>
            <a:ext cx="2066591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ENSEÑANZA</a:t>
            </a:r>
            <a:endParaRPr lang="es-MX" altLang="es-MX" sz="2000" b="1" dirty="0">
              <a:solidFill>
                <a:srgbClr val="0064A7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132972" y="2101850"/>
            <a:ext cx="641979" cy="2665115"/>
          </a:xfrm>
          <a:prstGeom prst="curvedRight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5510579" y="4302124"/>
            <a:ext cx="1438275" cy="485775"/>
          </a:xfrm>
          <a:prstGeom prst="rightArrow">
            <a:avLst>
              <a:gd name="adj1" fmla="val 50000"/>
              <a:gd name="adj2" fmla="val 50279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0" name="AutoShape 14"/>
          <p:cNvSpPr>
            <a:spLocks noChangeArrowheads="1"/>
          </p:cNvSpPr>
          <p:nvPr/>
        </p:nvSpPr>
        <p:spPr bwMode="auto">
          <a:xfrm rot="16200000">
            <a:off x="8417435" y="2902744"/>
            <a:ext cx="2614613" cy="733425"/>
          </a:xfrm>
          <a:prstGeom prst="curvedUpArrow">
            <a:avLst>
              <a:gd name="adj1" fmla="val 33117"/>
              <a:gd name="adj2" fmla="val 66234"/>
              <a:gd name="adj3" fmla="val 33333"/>
            </a:avLst>
          </a:prstGeom>
          <a:solidFill>
            <a:srgbClr val="43B4E4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715669" y="3042941"/>
            <a:ext cx="2944813" cy="461962"/>
          </a:xfrm>
          <a:prstGeom prst="rect">
            <a:avLst/>
          </a:prstGeom>
          <a:noFill/>
          <a:ln w="38100">
            <a:solidFill>
              <a:srgbClr val="0064A7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z="2400" b="1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Lógica Didáctica</a:t>
            </a: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2593975" y="5257801"/>
            <a:ext cx="7188200" cy="646331"/>
          </a:xfrm>
          <a:prstGeom prst="rect">
            <a:avLst/>
          </a:prstGeom>
          <a:solidFill>
            <a:srgbClr val="97C93D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n-US" sz="1800" dirty="0">
                <a:solidFill>
                  <a:srgbClr val="0064A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</a:rPr>
              <a:t>Cambio de paradigma: De los resultados de aprendizaje a la formación  y  evaluación para el aprendizaje</a:t>
            </a:r>
            <a:endParaRPr lang="es-ES" altLang="en-US" sz="1800" dirty="0">
              <a:solidFill>
                <a:srgbClr val="0064A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7076420" y="1717303"/>
            <a:ext cx="2154757" cy="830997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Resultados 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Aprendizaje</a:t>
            </a:r>
            <a:endParaRPr lang="es-ES" altLang="es-MX" sz="2400" dirty="0">
              <a:solidFill>
                <a:srgbClr val="0064A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9407526" y="1862138"/>
            <a:ext cx="733425" cy="3001962"/>
          </a:xfrm>
          <a:prstGeom prst="curvedLeftArrow">
            <a:avLst>
              <a:gd name="adj1" fmla="val 56110"/>
              <a:gd name="adj2" fmla="val 112204"/>
              <a:gd name="adj3" fmla="val 30088"/>
            </a:avLst>
          </a:prstGeom>
          <a:solidFill>
            <a:srgbClr val="0064A7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solidFill>
                <a:srgbClr val="FF0000"/>
              </a:solidFill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971201" y="4006851"/>
            <a:ext cx="2353528" cy="1015663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DISEÑAR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SITUACIONES DE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APRENDIZAJE</a:t>
            </a:r>
          </a:p>
        </p:txBody>
      </p:sp>
      <p:sp>
        <p:nvSpPr>
          <p:cNvPr id="29" name="AutoShape 17"/>
          <p:cNvSpPr>
            <a:spLocks noChangeArrowheads="1"/>
          </p:cNvSpPr>
          <p:nvPr/>
        </p:nvSpPr>
        <p:spPr bwMode="auto">
          <a:xfrm>
            <a:off x="5424489" y="4235451"/>
            <a:ext cx="1438275" cy="485775"/>
          </a:xfrm>
          <a:prstGeom prst="leftArrow">
            <a:avLst>
              <a:gd name="adj1" fmla="val 50000"/>
              <a:gd name="adj2" fmla="val 66700"/>
            </a:avLst>
          </a:prstGeom>
          <a:solidFill>
            <a:srgbClr val="0064A7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168565" y="4038601"/>
            <a:ext cx="1955985" cy="1015663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EVIDENCIAS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DEL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ES" altLang="es-MX" sz="2000" dirty="0">
                <a:solidFill>
                  <a:srgbClr val="0064A7"/>
                </a:solidFill>
                <a:latin typeface="Helvetica Neue"/>
                <a:ea typeface="Helvetica Neue"/>
                <a:cs typeface="Helvetica Neue"/>
              </a:rPr>
              <a:t>ARPENDIZAJE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3155334" y="1767261"/>
            <a:ext cx="1887889" cy="461665"/>
          </a:xfrm>
          <a:prstGeom prst="rect">
            <a:avLst/>
          </a:prstGeom>
          <a:noFill/>
          <a:ln w="38100">
            <a:solidFill>
              <a:srgbClr val="97C93D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s-MX" altLang="es-MX" sz="2400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/>
                <a:ea typeface="Helvetica Neue"/>
                <a:cs typeface="Helvetica Neue"/>
              </a:rPr>
              <a:t>CONTEXTO</a:t>
            </a:r>
            <a:endParaRPr lang="es-ES" altLang="es-MX" sz="2400" dirty="0">
              <a:solidFill>
                <a:srgbClr val="0064A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32" name="AutoShape 21"/>
          <p:cNvSpPr>
            <a:spLocks noChangeArrowheads="1"/>
          </p:cNvSpPr>
          <p:nvPr/>
        </p:nvSpPr>
        <p:spPr bwMode="auto">
          <a:xfrm rot="10800000">
            <a:off x="2294184" y="1717302"/>
            <a:ext cx="614116" cy="3210296"/>
          </a:xfrm>
          <a:prstGeom prst="curvedLeftArrow">
            <a:avLst>
              <a:gd name="adj1" fmla="val 72942"/>
              <a:gd name="adj2" fmla="val 145865"/>
              <a:gd name="adj3" fmla="val 17670"/>
            </a:avLst>
          </a:prstGeom>
          <a:solidFill>
            <a:srgbClr val="0064A7"/>
          </a:solidFill>
          <a:ln>
            <a:noFill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es-ES" altLang="es-MX" sz="1800">
              <a:latin typeface="Helvetica Neue"/>
              <a:ea typeface="Helvetica Neue"/>
              <a:cs typeface="Helvetica Neue"/>
            </a:endParaRPr>
          </a:p>
        </p:txBody>
      </p:sp>
      <p:sp>
        <p:nvSpPr>
          <p:cNvPr id="2" name="Flecha: a la izquierda y derecha 1"/>
          <p:cNvSpPr/>
          <p:nvPr/>
        </p:nvSpPr>
        <p:spPr>
          <a:xfrm>
            <a:off x="5219572" y="1784350"/>
            <a:ext cx="1680499" cy="484632"/>
          </a:xfrm>
          <a:prstGeom prst="left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3" name="Text Box 23"/>
          <p:cNvSpPr txBox="1">
            <a:spLocks noChangeArrowheads="1"/>
          </p:cNvSpPr>
          <p:nvPr/>
        </p:nvSpPr>
        <p:spPr bwMode="auto">
          <a:xfrm>
            <a:off x="4146555" y="3080271"/>
            <a:ext cx="3929063" cy="461665"/>
          </a:xfrm>
          <a:prstGeom prst="rect">
            <a:avLst/>
          </a:prstGeom>
          <a:noFill/>
          <a:ln w="38100">
            <a:solidFill>
              <a:srgbClr val="0064A7"/>
            </a:solidFill>
            <a:miter lim="800000"/>
            <a:headEnd/>
            <a:tailEnd/>
          </a:ln>
          <a:effectLst>
            <a:outerShdw blurRad="57150" dist="19050" dir="5400000" algn="ctr" rotWithShape="0">
              <a:srgbClr val="808080">
                <a:alpha val="6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ES" altLang="en-US" sz="2400" b="1" dirty="0">
                <a:solidFill>
                  <a:srgbClr val="0064A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 Neue" charset="0"/>
                <a:ea typeface="Helvetica Neue" charset="0"/>
                <a:cs typeface="Helvetica Neue" charset="0"/>
              </a:rPr>
              <a:t>Nueva Lógica Didáctica</a:t>
            </a:r>
          </a:p>
        </p:txBody>
      </p:sp>
      <p:sp>
        <p:nvSpPr>
          <p:cNvPr id="34" name="CuadroTexto 33"/>
          <p:cNvSpPr txBox="1"/>
          <p:nvPr/>
        </p:nvSpPr>
        <p:spPr>
          <a:xfrm>
            <a:off x="3632024" y="715446"/>
            <a:ext cx="4927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  <a:latin typeface="HelveticaNeueLT Std Lt" panose="020B0403020202020204" pitchFamily="34" charset="0"/>
              </a:rPr>
              <a:t>Fundamento Psicopedagógico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88" y="116584"/>
            <a:ext cx="2262677" cy="462536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1479026" y="6528861"/>
            <a:ext cx="9428202" cy="319799"/>
            <a:chOff x="-44974" y="6577847"/>
            <a:chExt cx="9428202" cy="319799"/>
          </a:xfrm>
        </p:grpSpPr>
        <p:grpSp>
          <p:nvGrpSpPr>
            <p:cNvPr id="37" name="Grupo 7"/>
            <p:cNvGrpSpPr>
              <a:grpSpLocks/>
            </p:cNvGrpSpPr>
            <p:nvPr/>
          </p:nvGrpSpPr>
          <p:grpSpPr bwMode="auto">
            <a:xfrm>
              <a:off x="7654278" y="6635065"/>
              <a:ext cx="1728950" cy="261610"/>
              <a:chOff x="5761393" y="6338748"/>
              <a:chExt cx="3146728" cy="578642"/>
            </a:xfrm>
          </p:grpSpPr>
          <p:pic>
            <p:nvPicPr>
              <p:cNvPr id="41" name="Picture 2" descr="Resultado de imagen para facebook logo png transparent backgroun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393" y="6361588"/>
                <a:ext cx="631185" cy="4769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CuadroTexto 41"/>
              <p:cNvSpPr txBox="1"/>
              <p:nvPr/>
            </p:nvSpPr>
            <p:spPr>
              <a:xfrm>
                <a:off x="6532466" y="6338748"/>
                <a:ext cx="2375655" cy="57864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 H Pimienta</a:t>
                </a:r>
              </a:p>
            </p:txBody>
          </p:sp>
        </p:grpSp>
        <p:grpSp>
          <p:nvGrpSpPr>
            <p:cNvPr id="38" name="Grupo 14"/>
            <p:cNvGrpSpPr>
              <a:grpSpLocks/>
            </p:cNvGrpSpPr>
            <p:nvPr/>
          </p:nvGrpSpPr>
          <p:grpSpPr bwMode="auto">
            <a:xfrm>
              <a:off x="-44974" y="6577847"/>
              <a:ext cx="1584871" cy="319799"/>
              <a:chOff x="5979089" y="3973800"/>
              <a:chExt cx="2657606" cy="670958"/>
            </a:xfrm>
          </p:grpSpPr>
          <p:pic>
            <p:nvPicPr>
              <p:cNvPr id="39" name="Picture 2" descr="Resultado de imagen para logos twitter 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79089" y="3973800"/>
                <a:ext cx="565720" cy="638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CuadroTexto 39"/>
              <p:cNvSpPr txBox="1"/>
              <p:nvPr/>
            </p:nvSpPr>
            <p:spPr>
              <a:xfrm>
                <a:off x="6611852" y="4095886"/>
                <a:ext cx="2024843" cy="548872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s-MX" sz="1100" b="1" dirty="0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@</a:t>
                </a:r>
                <a:r>
                  <a:rPr lang="es-MX" sz="1100" b="1" dirty="0" err="1">
                    <a:solidFill>
                      <a:srgbClr val="0070C0"/>
                    </a:solidFill>
                    <a:ea typeface="ＭＳ Ｐゴシック" charset="-128"/>
                    <a:cs typeface="Arial" panose="020B0604020202020204" pitchFamily="34" charset="0"/>
                  </a:rPr>
                  <a:t>juliohpimienta</a:t>
                </a:r>
                <a:endParaRPr lang="es-MX" sz="1100" b="1" dirty="0">
                  <a:solidFill>
                    <a:srgbClr val="0070C0"/>
                  </a:solidFill>
                  <a:ea typeface="ＭＳ Ｐゴシック" charset="-128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9991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2" grpId="0" animBg="1"/>
      <p:bldP spid="3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IA NL1 ADAL" id="{7A6D7E51-CCEE-4A5B-9CD7-A11041EC9B42}" vid="{BF080D7E-0A55-453D-8337-F5C7C71751C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6223</TotalTime>
  <Words>1245</Words>
  <Application>Microsoft Office PowerPoint</Application>
  <PresentationFormat>Panorámica</PresentationFormat>
  <Paragraphs>392</Paragraphs>
  <Slides>25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6" baseType="lpstr">
      <vt:lpstr>ＭＳ Ｐゴシック</vt:lpstr>
      <vt:lpstr>Arial</vt:lpstr>
      <vt:lpstr>Baskerville Old Face</vt:lpstr>
      <vt:lpstr>Calibri</vt:lpstr>
      <vt:lpstr>Calibri Light</vt:lpstr>
      <vt:lpstr>Helvetica Neue</vt:lpstr>
      <vt:lpstr>HelveticaNeueLT Std Lt</vt:lpstr>
      <vt:lpstr>Novecento wide Book</vt:lpstr>
      <vt:lpstr>Novecento wide Light</vt:lpstr>
      <vt:lpstr>Novecento wide Normal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Político - Jurídico</vt:lpstr>
      <vt:lpstr>Filosófico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unidad284</cp:lastModifiedBy>
  <cp:revision>215</cp:revision>
  <dcterms:created xsi:type="dcterms:W3CDTF">2017-05-08T15:23:59Z</dcterms:created>
  <dcterms:modified xsi:type="dcterms:W3CDTF">2017-06-21T18:23:43Z</dcterms:modified>
</cp:coreProperties>
</file>